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2" r:id="rId2"/>
    <p:sldId id="273" r:id="rId3"/>
    <p:sldId id="274" r:id="rId4"/>
    <p:sldId id="295" r:id="rId5"/>
    <p:sldId id="292" r:id="rId6"/>
    <p:sldId id="275" r:id="rId7"/>
    <p:sldId id="276" r:id="rId8"/>
    <p:sldId id="284" r:id="rId9"/>
    <p:sldId id="285" r:id="rId10"/>
    <p:sldId id="293" r:id="rId11"/>
    <p:sldId id="278" r:id="rId12"/>
    <p:sldId id="279" r:id="rId13"/>
    <p:sldId id="281" r:id="rId14"/>
    <p:sldId id="282" r:id="rId15"/>
    <p:sldId id="287" r:id="rId16"/>
    <p:sldId id="290" r:id="rId17"/>
    <p:sldId id="291" r:id="rId18"/>
    <p:sldId id="288"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D57"/>
    <a:srgbClr val="51B29A"/>
    <a:srgbClr val="45B8E4"/>
    <a:srgbClr val="74CAEB"/>
    <a:srgbClr val="47B6D6"/>
    <a:srgbClr val="437642"/>
    <a:srgbClr val="76AB42"/>
    <a:srgbClr val="6AB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484" autoAdjust="0"/>
  </p:normalViewPr>
  <p:slideViewPr>
    <p:cSldViewPr>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3C6E058C-BA65-41F0-9A81-E93F482A7091}" type="datetimeFigureOut">
              <a:rPr lang="he-IL" smtClean="0"/>
              <a:t>ט'/אב/תש"ף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131296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C6E058C-BA65-41F0-9A81-E93F482A7091}" type="datetimeFigureOut">
              <a:rPr lang="he-IL" smtClean="0"/>
              <a:t>ט'/אב/תש"ף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317269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C6E058C-BA65-41F0-9A81-E93F482A7091}" type="datetimeFigureOut">
              <a:rPr lang="he-IL" smtClean="0"/>
              <a:t>ט'/אב/תש"ף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38668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C6E058C-BA65-41F0-9A81-E93F482A7091}" type="datetimeFigureOut">
              <a:rPr lang="he-IL" smtClean="0"/>
              <a:t>ט'/אב/תש"ף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83022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C6E058C-BA65-41F0-9A81-E93F482A7091}" type="datetimeFigureOut">
              <a:rPr lang="he-IL" smtClean="0"/>
              <a:t>ט'/אב/תש"ף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77301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C6E058C-BA65-41F0-9A81-E93F482A7091}" type="datetimeFigureOut">
              <a:rPr lang="he-IL" smtClean="0"/>
              <a:t>ט'/אב/תש"ף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279749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3C6E058C-BA65-41F0-9A81-E93F482A7091}" type="datetimeFigureOut">
              <a:rPr lang="he-IL" smtClean="0"/>
              <a:t>ט'/אב/תש"ף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196116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3C6E058C-BA65-41F0-9A81-E93F482A7091}" type="datetimeFigureOut">
              <a:rPr lang="he-IL" smtClean="0"/>
              <a:t>ט'/אב/תש"ף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375904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C6E058C-BA65-41F0-9A81-E93F482A7091}" type="datetimeFigureOut">
              <a:rPr lang="he-IL" smtClean="0"/>
              <a:t>ט'/אב/תש"ף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22931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C6E058C-BA65-41F0-9A81-E93F482A7091}" type="datetimeFigureOut">
              <a:rPr lang="he-IL" smtClean="0"/>
              <a:t>ט'/אב/תש"ף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32371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C6E058C-BA65-41F0-9A81-E93F482A7091}" type="datetimeFigureOut">
              <a:rPr lang="he-IL" smtClean="0"/>
              <a:t>ט'/אב/תש"ף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19EE176-A359-4BA6-BD0C-B9E900252581}" type="slidenum">
              <a:rPr lang="he-IL" smtClean="0"/>
              <a:t>‹#›</a:t>
            </a:fld>
            <a:endParaRPr lang="he-IL"/>
          </a:p>
        </p:txBody>
      </p:sp>
    </p:spTree>
    <p:extLst>
      <p:ext uri="{BB962C8B-B14F-4D97-AF65-F5344CB8AC3E}">
        <p14:creationId xmlns:p14="http://schemas.microsoft.com/office/powerpoint/2010/main" val="168657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6E058C-BA65-41F0-9A81-E93F482A7091}" type="datetimeFigureOut">
              <a:rPr lang="he-IL" smtClean="0"/>
              <a:t>ט'/אב/תש"ף</a:t>
            </a:fld>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9EE176-A359-4BA6-BD0C-B9E900252581}" type="slidenum">
              <a:rPr lang="he-IL" smtClean="0"/>
              <a:t>‹#›</a:t>
            </a:fld>
            <a:endParaRPr lang="he-IL"/>
          </a:p>
        </p:txBody>
      </p:sp>
    </p:spTree>
    <p:extLst>
      <p:ext uri="{BB962C8B-B14F-4D97-AF65-F5344CB8AC3E}">
        <p14:creationId xmlns:p14="http://schemas.microsoft.com/office/powerpoint/2010/main" val="136332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https://www.hydroflux.co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trade@magmamagnets.com" TargetMode="External"/><Relationship Id="rId5" Type="http://schemas.openxmlformats.org/officeDocument/2006/relationships/hyperlink" Target="http://www.magmamagnets.com/" TargetMode="Externa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18" Type="http://schemas.openxmlformats.org/officeDocument/2006/relationships/slide" Target="slide5.xml"/><Relationship Id="rId3" Type="http://schemas.openxmlformats.org/officeDocument/2006/relationships/slide" Target="slide6.xml"/><Relationship Id="rId7" Type="http://schemas.openxmlformats.org/officeDocument/2006/relationships/image" Target="../media/image12.png"/><Relationship Id="rId12" Type="http://schemas.openxmlformats.org/officeDocument/2006/relationships/slide" Target="slide15.xml"/><Relationship Id="rId17" Type="http://schemas.openxmlformats.org/officeDocument/2006/relationships/image" Target="../media/image19.svg"/><Relationship Id="rId2" Type="http://schemas.openxmlformats.org/officeDocument/2006/relationships/image" Target="../media/image9.jpeg"/><Relationship Id="rId16" Type="http://schemas.openxmlformats.org/officeDocument/2006/relationships/image" Target="../media/image18.pn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slide" Target="slide13.xml"/><Relationship Id="rId10" Type="http://schemas.openxmlformats.org/officeDocument/2006/relationships/image" Target="../media/image14.png"/><Relationship Id="rId19"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slide" Target="slide11.xml"/><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מפה&#10;&#10;התיאור נוצר באופן אוטומטי">
            <a:extLst>
              <a:ext uri="{FF2B5EF4-FFF2-40B4-BE49-F238E27FC236}">
                <a16:creationId xmlns:a16="http://schemas.microsoft.com/office/drawing/2014/main" id="{8B98497A-E358-49F5-8197-4DBFF8793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 y="0"/>
            <a:ext cx="12190532" cy="6858000"/>
          </a:xfrm>
          <a:prstGeom prst="rect">
            <a:avLst/>
          </a:prstGeom>
        </p:spPr>
      </p:pic>
      <p:pic>
        <p:nvPicPr>
          <p:cNvPr id="6" name="גרפיקה 5">
            <a:extLst>
              <a:ext uri="{FF2B5EF4-FFF2-40B4-BE49-F238E27FC236}">
                <a16:creationId xmlns:a16="http://schemas.microsoft.com/office/drawing/2014/main" id="{7BB1FA3F-5397-4F3B-A589-3C28461869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4112" y="1412776"/>
            <a:ext cx="4381500" cy="2838450"/>
          </a:xfrm>
          <a:prstGeom prst="rect">
            <a:avLst/>
          </a:prstGeom>
        </p:spPr>
      </p:pic>
      <p:pic>
        <p:nvPicPr>
          <p:cNvPr id="7" name="גרפיקה 6">
            <a:extLst>
              <a:ext uri="{FF2B5EF4-FFF2-40B4-BE49-F238E27FC236}">
                <a16:creationId xmlns:a16="http://schemas.microsoft.com/office/drawing/2014/main" id="{575D3CDC-F73C-44E7-807F-029F489FDA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360" y="5704681"/>
            <a:ext cx="8124825" cy="28575"/>
          </a:xfrm>
          <a:prstGeom prst="rect">
            <a:avLst/>
          </a:prstGeom>
        </p:spPr>
      </p:pic>
      <p:sp>
        <p:nvSpPr>
          <p:cNvPr id="8" name="תיבת טקסט 7">
            <a:extLst>
              <a:ext uri="{FF2B5EF4-FFF2-40B4-BE49-F238E27FC236}">
                <a16:creationId xmlns:a16="http://schemas.microsoft.com/office/drawing/2014/main" id="{AEFB6C08-0731-4800-A8B8-27FEAFCFDD57}"/>
              </a:ext>
            </a:extLst>
          </p:cNvPr>
          <p:cNvSpPr txBox="1"/>
          <p:nvPr/>
        </p:nvSpPr>
        <p:spPr>
          <a:xfrm>
            <a:off x="551384" y="4984601"/>
            <a:ext cx="7992888" cy="707886"/>
          </a:xfrm>
          <a:prstGeom prst="rect">
            <a:avLst/>
          </a:prstGeom>
          <a:noFill/>
        </p:spPr>
        <p:txBody>
          <a:bodyPr wrap="square" rtlCol="1">
            <a:spAutoFit/>
          </a:bodyPr>
          <a:lstStyle/>
          <a:p>
            <a:pPr algn="l" rtl="0"/>
            <a:r>
              <a:rPr lang="en-US" sz="4000" b="1" dirty="0">
                <a:effectLst/>
                <a:latin typeface="Calibri" panose="020F0502020204030204" pitchFamily="34" charset="0"/>
                <a:ea typeface="Calibri" panose="020F0502020204030204" pitchFamily="34" charset="0"/>
                <a:cs typeface="Arial" panose="020B0604020202020204" pitchFamily="34" charset="0"/>
              </a:rPr>
              <a:t>Magma  Magnetic Technologies Ltd</a:t>
            </a:r>
            <a:endParaRPr lang="he-IL" sz="4000" dirty="0"/>
          </a:p>
        </p:txBody>
      </p:sp>
    </p:spTree>
    <p:extLst>
      <p:ext uri="{BB962C8B-B14F-4D97-AF65-F5344CB8AC3E}">
        <p14:creationId xmlns:p14="http://schemas.microsoft.com/office/powerpoint/2010/main" val="7597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תמונה שמכילה מקורה, שולחן&#10;&#10;התיאור נוצר באופן אוטומטי">
            <a:extLst>
              <a:ext uri="{FF2B5EF4-FFF2-40B4-BE49-F238E27FC236}">
                <a16:creationId xmlns:a16="http://schemas.microsoft.com/office/drawing/2014/main" id="{AB4F0DDB-8C30-44D8-90F5-612D55F96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 y="0"/>
            <a:ext cx="12190532"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987991" y="697920"/>
            <a:ext cx="4603953" cy="1200329"/>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Looking for a strategic  </a:t>
            </a:r>
          </a:p>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partner?</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983432" y="1922056"/>
            <a:ext cx="439248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623392" y="2138080"/>
            <a:ext cx="4968552" cy="1938992"/>
          </a:xfrm>
          <a:prstGeom prst="rect">
            <a:avLst/>
          </a:prstGeom>
          <a:noFill/>
        </p:spPr>
        <p:txBody>
          <a:bodyPr wrap="square" rtlCol="1">
            <a:spAutoFit/>
          </a:bodyPr>
          <a:lstStyle/>
          <a:p>
            <a:pPr marL="228600" algn="l" rtl="0">
              <a:spcAft>
                <a:spcPts val="0"/>
              </a:spcAft>
            </a:pPr>
            <a:r>
              <a:rPr lang="en-US" sz="2400" b="1" dirty="0">
                <a:solidFill>
                  <a:srgbClr val="5BAD57"/>
                </a:solidFill>
                <a:latin typeface="Calibri" panose="020F0502020204030204" pitchFamily="34" charset="0"/>
                <a:ea typeface="Calibri" panose="020F0502020204030204" pitchFamily="34" charset="0"/>
                <a:cs typeface="Arial" panose="020B0604020202020204" pitchFamily="34" charset="0"/>
              </a:rPr>
              <a:t>For example: in </a:t>
            </a: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this project, Magma became a significant partner of  </a:t>
            </a:r>
            <a:r>
              <a:rPr lang="en-US" sz="2400" b="1" dirty="0" err="1">
                <a:solidFill>
                  <a:srgbClr val="5BAD57"/>
                </a:solidFill>
                <a:effectLst/>
                <a:latin typeface="Calibri" panose="020F0502020204030204" pitchFamily="34" charset="0"/>
                <a:ea typeface="Calibri" panose="020F0502020204030204" pitchFamily="34" charset="0"/>
                <a:cs typeface="Arial" panose="020B0604020202020204" pitchFamily="34" charset="0"/>
              </a:rPr>
              <a:t>Hydroflux</a:t>
            </a: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a:t>
            </a:r>
          </a:p>
          <a:p>
            <a:pPr marL="228600" algn="l" rtl="0"/>
            <a:r>
              <a:rPr lang="en-US" sz="2400" b="1" dirty="0">
                <a:solidFill>
                  <a:srgbClr val="5BAD57"/>
                </a:solidFill>
                <a:latin typeface="Calibri" panose="020F0502020204030204" pitchFamily="34" charset="0"/>
                <a:ea typeface="Calibri" panose="020F0502020204030204" pitchFamily="34" charset="0"/>
                <a:cs typeface="Arial" panose="020B0604020202020204" pitchFamily="34" charset="0"/>
                <a:hlinkClick r:id="rId3"/>
              </a:rPr>
              <a:t>www.h</a:t>
            </a: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hlinkClick r:id="rId3"/>
              </a:rPr>
              <a:t>ydroflux.com</a:t>
            </a:r>
            <a:endPar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endParaRPr>
          </a:p>
          <a:p>
            <a:pPr marL="228600" algn="l" rtl="0">
              <a:spcAft>
                <a:spcPts val="0"/>
              </a:spcAft>
            </a:pPr>
            <a:endPar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44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9135BDA-2FA1-4948-878C-B412EED6D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 y="0"/>
            <a:ext cx="12190532" cy="6858000"/>
          </a:xfrm>
          <a:prstGeom prst="rect">
            <a:avLst/>
          </a:prstGeom>
        </p:spPr>
      </p:pic>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839416" y="3075601"/>
            <a:ext cx="6502172" cy="1747914"/>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possibility of connecting a device under seawater, in harsh and corrosive environmental conditions.</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latin typeface="Calibri" panose="020F0502020204030204" pitchFamily="34" charset="0"/>
                <a:ea typeface="Calibri" panose="020F0502020204030204" pitchFamily="34" charset="0"/>
                <a:cs typeface="Arial" panose="020B0604020202020204" pitchFamily="34" charset="0"/>
              </a:rPr>
              <a:t>Magma developed a uniquely designed </a:t>
            </a:r>
            <a:r>
              <a:rPr lang="en-US" sz="1600" dirty="0">
                <a:effectLst/>
                <a:latin typeface="Calibri" panose="020F0502020204030204" pitchFamily="34" charset="0"/>
                <a:ea typeface="Calibri" panose="020F0502020204030204" pitchFamily="34" charset="0"/>
                <a:cs typeface="Arial" panose="020B0604020202020204" pitchFamily="34" charset="0"/>
              </a:rPr>
              <a:t>electromagnet with a specific metallic structure and cables.</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348031" y="1988840"/>
            <a:ext cx="3811865" cy="461665"/>
          </a:xfrm>
          <a:prstGeom prst="rect">
            <a:avLst/>
          </a:prstGeom>
          <a:noFill/>
        </p:spPr>
        <p:txBody>
          <a:bodyPr wrap="square" rtlCol="1">
            <a:spAutoFit/>
          </a:bodyPr>
          <a:lstStyle/>
          <a:p>
            <a:pPr algn="l" rtl="0"/>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1</a:t>
            </a:r>
            <a:endParaRPr lang="he-IL" sz="2400" b="1" dirty="0">
              <a:solidFill>
                <a:srgbClr val="5BAD57"/>
              </a:solidFill>
            </a:endParaRP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46858BA5-0B02-4434-B41D-CA4163C9A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480" y="698812"/>
            <a:ext cx="779008" cy="886121"/>
          </a:xfrm>
          <a:prstGeom prst="rect">
            <a:avLst/>
          </a:prstGeom>
        </p:spPr>
      </p:pic>
      <p:sp>
        <p:nvSpPr>
          <p:cNvPr id="11" name="תיבת טקסט 10">
            <a:extLst>
              <a:ext uri="{FF2B5EF4-FFF2-40B4-BE49-F238E27FC236}">
                <a16:creationId xmlns:a16="http://schemas.microsoft.com/office/drawing/2014/main" id="{E95415B3-17B0-4607-B2B1-3234EA86458A}"/>
              </a:ext>
            </a:extLst>
          </p:cNvPr>
          <p:cNvSpPr txBox="1"/>
          <p:nvPr/>
        </p:nvSpPr>
        <p:spPr>
          <a:xfrm>
            <a:off x="2279576" y="622429"/>
            <a:ext cx="3444072" cy="646331"/>
          </a:xfrm>
          <a:prstGeom prst="rect">
            <a:avLst/>
          </a:prstGeom>
          <a:noFill/>
        </p:spPr>
        <p:txBody>
          <a:bodyPr wrap="square" rtlCol="1">
            <a:spAutoFit/>
          </a:bodyPr>
          <a:lstStyle/>
          <a:p>
            <a:pPr algn="just"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Homeland</a:t>
            </a:r>
          </a:p>
        </p:txBody>
      </p:sp>
      <p:sp>
        <p:nvSpPr>
          <p:cNvPr id="13" name="תיבת טקסט 12">
            <a:extLst>
              <a:ext uri="{FF2B5EF4-FFF2-40B4-BE49-F238E27FC236}">
                <a16:creationId xmlns:a16="http://schemas.microsoft.com/office/drawing/2014/main" id="{ADFC2989-5DD3-4C10-B5B7-4FEF9278C9D1}"/>
              </a:ext>
            </a:extLst>
          </p:cNvPr>
          <p:cNvSpPr txBox="1"/>
          <p:nvPr/>
        </p:nvSpPr>
        <p:spPr>
          <a:xfrm>
            <a:off x="2315608" y="1052736"/>
            <a:ext cx="2471936" cy="646331"/>
          </a:xfrm>
          <a:prstGeom prst="rect">
            <a:avLst/>
          </a:prstGeom>
          <a:noFill/>
        </p:spPr>
        <p:txBody>
          <a:bodyPr wrap="square">
            <a:spAutoFit/>
          </a:bodyPr>
          <a:lstStyle/>
          <a:p>
            <a:pPr algn="just"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Security</a:t>
            </a:r>
            <a:endParaRPr lang="he-IL" sz="3600" dirty="0">
              <a:solidFill>
                <a:srgbClr val="5BAD57"/>
              </a:solidFill>
            </a:endParaRPr>
          </a:p>
        </p:txBody>
      </p:sp>
    </p:spTree>
    <p:extLst>
      <p:ext uri="{BB962C8B-B14F-4D97-AF65-F5344CB8AC3E}">
        <p14:creationId xmlns:p14="http://schemas.microsoft.com/office/powerpoint/2010/main" val="95602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1CC1C94-F309-4334-97EF-F400BA692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839416" y="3075601"/>
            <a:ext cx="6624736" cy="3137013"/>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an </a:t>
            </a:r>
            <a:r>
              <a:rPr lang="en-US" sz="1600" dirty="0">
                <a:latin typeface="Calibri" panose="020F0502020204030204" pitchFamily="34" charset="0"/>
                <a:ea typeface="Calibri" panose="020F0502020204030204" pitchFamily="34" charset="0"/>
                <a:cs typeface="Arial" panose="020B0604020202020204" pitchFamily="34" charset="0"/>
              </a:rPr>
              <a:t>e</a:t>
            </a:r>
            <a:r>
              <a:rPr lang="en-US" sz="1600" dirty="0">
                <a:effectLst/>
                <a:latin typeface="Calibri" panose="020F0502020204030204" pitchFamily="34" charset="0"/>
                <a:ea typeface="Calibri" panose="020F0502020204030204" pitchFamily="34" charset="0"/>
                <a:cs typeface="Arial" panose="020B0604020202020204" pitchFamily="34" charset="0"/>
              </a:rPr>
              <a:t>xisting magnetic structure with a high-precision magnetic field was just too heavy.</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Magma </a:t>
            </a:r>
            <a:r>
              <a:rPr lang="en-US" sz="1600" dirty="0">
                <a:latin typeface="Calibri" panose="020F0502020204030204" pitchFamily="34" charset="0"/>
                <a:ea typeface="Calibri" panose="020F0502020204030204" pitchFamily="34" charset="0"/>
                <a:cs typeface="Arial" panose="020B0604020202020204" pitchFamily="34" charset="0"/>
              </a:rPr>
              <a:t>performed</a:t>
            </a:r>
            <a:r>
              <a:rPr lang="en-US" sz="1600" dirty="0">
                <a:effectLst/>
                <a:latin typeface="Calibri" panose="020F0502020204030204" pitchFamily="34" charset="0"/>
                <a:ea typeface="Calibri" panose="020F0502020204030204" pitchFamily="34" charset="0"/>
                <a:cs typeface="Arial" panose="020B0604020202020204" pitchFamily="34" charset="0"/>
              </a:rPr>
              <a:t> a magnetic analysis of the existing magnetic structure. A newly designed magnetic structure offered 40% reduction in weight, while maintaining the same high-precision magnetic field and same magnetic performance.</a:t>
            </a:r>
          </a:p>
          <a:p>
            <a:pPr marL="457200" algn="l"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348031" y="1988840"/>
            <a:ext cx="3811865" cy="461665"/>
          </a:xfrm>
          <a:prstGeom prst="rect">
            <a:avLst/>
          </a:prstGeom>
          <a:noFill/>
        </p:spPr>
        <p:txBody>
          <a:bodyPr wrap="square" rtlCol="1">
            <a:spAutoFit/>
          </a:bodyPr>
          <a:lstStyle/>
          <a:p>
            <a:pPr algn="l" rtl="0"/>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2</a:t>
            </a:r>
            <a:endParaRPr lang="he-IL" sz="2400" b="1" dirty="0">
              <a:solidFill>
                <a:srgbClr val="5BAD57"/>
              </a:solidFill>
            </a:endParaRP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46858BA5-0B02-4434-B41D-CA4163C9A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480" y="698812"/>
            <a:ext cx="779008" cy="886121"/>
          </a:xfrm>
          <a:prstGeom prst="rect">
            <a:avLst/>
          </a:prstGeom>
        </p:spPr>
      </p:pic>
      <p:sp>
        <p:nvSpPr>
          <p:cNvPr id="11" name="תיבת טקסט 10">
            <a:extLst>
              <a:ext uri="{FF2B5EF4-FFF2-40B4-BE49-F238E27FC236}">
                <a16:creationId xmlns:a16="http://schemas.microsoft.com/office/drawing/2014/main" id="{E95415B3-17B0-4607-B2B1-3234EA86458A}"/>
              </a:ext>
            </a:extLst>
          </p:cNvPr>
          <p:cNvSpPr txBox="1"/>
          <p:nvPr/>
        </p:nvSpPr>
        <p:spPr>
          <a:xfrm>
            <a:off x="2279576" y="622429"/>
            <a:ext cx="3444072" cy="646331"/>
          </a:xfrm>
          <a:prstGeom prst="rect">
            <a:avLst/>
          </a:prstGeom>
          <a:noFill/>
        </p:spPr>
        <p:txBody>
          <a:bodyPr wrap="square" rtlCol="1">
            <a:spAutoFit/>
          </a:bodyPr>
          <a:lstStyle/>
          <a:p>
            <a:pPr algn="just"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Homeland</a:t>
            </a:r>
          </a:p>
        </p:txBody>
      </p:sp>
      <p:sp>
        <p:nvSpPr>
          <p:cNvPr id="13" name="תיבת טקסט 12">
            <a:extLst>
              <a:ext uri="{FF2B5EF4-FFF2-40B4-BE49-F238E27FC236}">
                <a16:creationId xmlns:a16="http://schemas.microsoft.com/office/drawing/2014/main" id="{ADFC2989-5DD3-4C10-B5B7-4FEF9278C9D1}"/>
              </a:ext>
            </a:extLst>
          </p:cNvPr>
          <p:cNvSpPr txBox="1"/>
          <p:nvPr/>
        </p:nvSpPr>
        <p:spPr>
          <a:xfrm>
            <a:off x="2315608" y="1052736"/>
            <a:ext cx="2471936" cy="646331"/>
          </a:xfrm>
          <a:prstGeom prst="rect">
            <a:avLst/>
          </a:prstGeom>
          <a:noFill/>
        </p:spPr>
        <p:txBody>
          <a:bodyPr wrap="square">
            <a:spAutoFit/>
          </a:bodyPr>
          <a:lstStyle/>
          <a:p>
            <a:pPr algn="just"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Security</a:t>
            </a:r>
            <a:endParaRPr lang="he-IL" sz="3600" dirty="0">
              <a:solidFill>
                <a:srgbClr val="5BAD57"/>
              </a:solidFill>
            </a:endParaRPr>
          </a:p>
        </p:txBody>
      </p:sp>
    </p:spTree>
    <p:extLst>
      <p:ext uri="{BB962C8B-B14F-4D97-AF65-F5344CB8AC3E}">
        <p14:creationId xmlns:p14="http://schemas.microsoft.com/office/powerpoint/2010/main" val="56874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מראה&#10;&#10;התיאור נוצר באופן אוטומטי">
            <a:extLst>
              <a:ext uri="{FF2B5EF4-FFF2-40B4-BE49-F238E27FC236}">
                <a16:creationId xmlns:a16="http://schemas.microsoft.com/office/drawing/2014/main" id="{D2E19A0F-2F3B-421B-A0D1-AC27D759C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2731745" cy="646331"/>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Automotive</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839416" y="3075601"/>
            <a:ext cx="6502172" cy="2459135"/>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a company developing a critical component for an autonomous vehicle requires support for  a very small motor they plan to produce.</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a magnetic simulation enabled the customer to move ahead with the very small motor under the main specifications required.</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824536" cy="461665"/>
          </a:xfrm>
          <a:prstGeom prst="rect">
            <a:avLst/>
          </a:prstGeom>
          <a:noFill/>
        </p:spPr>
        <p:txBody>
          <a:bodyPr wrap="square" rtlCol="1">
            <a:spAutoFit/>
          </a:bodyPr>
          <a:lstStyle/>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1 (autonomous vehicle)</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FDB15BA8-DD6E-476C-A1E8-7DF1328CB4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480" y="764704"/>
            <a:ext cx="721565" cy="779290"/>
          </a:xfrm>
          <a:prstGeom prst="rect">
            <a:avLst/>
          </a:prstGeom>
        </p:spPr>
      </p:pic>
    </p:spTree>
    <p:extLst>
      <p:ext uri="{BB962C8B-B14F-4D97-AF65-F5344CB8AC3E}">
        <p14:creationId xmlns:p14="http://schemas.microsoft.com/office/powerpoint/2010/main" val="65977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F3CF133-BB85-4977-AF7E-FEFD48CB4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2731745" cy="646331"/>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Automotive</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839416" y="3075601"/>
            <a:ext cx="6624736" cy="2570704"/>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latin typeface="Calibri" panose="020F0502020204030204" pitchFamily="34" charset="0"/>
                <a:ea typeface="Calibri" panose="020F0502020204030204" pitchFamily="34" charset="0"/>
                <a:cs typeface="Arial" panose="020B0604020202020204" pitchFamily="34" charset="0"/>
              </a:rPr>
              <a:t>t</a:t>
            </a:r>
            <a:r>
              <a:rPr lang="en-US" sz="1600" dirty="0">
                <a:effectLst/>
                <a:latin typeface="Calibri" panose="020F0502020204030204" pitchFamily="34" charset="0"/>
                <a:ea typeface="Calibri" panose="020F0502020204030204" pitchFamily="34" charset="0"/>
                <a:cs typeface="Arial" panose="020B0604020202020204" pitchFamily="34" charset="0"/>
              </a:rPr>
              <a:t>he customer encountered a problem in one of their van vehicles, in which the back door did not close hermetically.</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Magma designed a specially shaped magnet, inserted into a plastic structure.</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459937" cy="830997"/>
          </a:xfrm>
          <a:prstGeom prst="rect">
            <a:avLst/>
          </a:prstGeom>
          <a:noFill/>
        </p:spPr>
        <p:txBody>
          <a:bodyPr wrap="square" rtlCol="1">
            <a:spAutoFit/>
          </a:bodyPr>
          <a:lstStyle/>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2</a:t>
            </a:r>
          </a:p>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(Plastics company)</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FDB15BA8-DD6E-476C-A1E8-7DF1328CB4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480" y="764704"/>
            <a:ext cx="721565" cy="779290"/>
          </a:xfrm>
          <a:prstGeom prst="rect">
            <a:avLst/>
          </a:prstGeom>
        </p:spPr>
      </p:pic>
    </p:spTree>
    <p:extLst>
      <p:ext uri="{BB962C8B-B14F-4D97-AF65-F5344CB8AC3E}">
        <p14:creationId xmlns:p14="http://schemas.microsoft.com/office/powerpoint/2010/main" val="227107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אלקטרוניקה&#10;&#10;התיאור נוצר באופן אוטומטי">
            <a:extLst>
              <a:ext uri="{FF2B5EF4-FFF2-40B4-BE49-F238E27FC236}">
                <a16:creationId xmlns:a16="http://schemas.microsoft.com/office/drawing/2014/main" id="{4E042303-D6B1-40D3-B24A-45C2FD8AFE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3615283" cy="646331"/>
          </a:xfrm>
          <a:prstGeom prst="rect">
            <a:avLst/>
          </a:prstGeom>
          <a:noFill/>
        </p:spPr>
        <p:txBody>
          <a:bodyPr wrap="square" rtlCol="1">
            <a:spAutoFit/>
          </a:bodyPr>
          <a:lstStyle/>
          <a:p>
            <a:pPr algn="l" rtl="0"/>
            <a:r>
              <a:rPr lang="en-US" sz="3600" b="1" dirty="0">
                <a:solidFill>
                  <a:srgbClr val="45B8E4"/>
                </a:solidFill>
                <a:effectLst/>
                <a:latin typeface="Calibri" panose="020F0502020204030204" pitchFamily="34" charset="0"/>
                <a:ea typeface="Calibri" panose="020F0502020204030204" pitchFamily="34" charset="0"/>
                <a:cs typeface="Arial" panose="020B0604020202020204" pitchFamily="34" charset="0"/>
              </a:rPr>
              <a:t>Consumer Goods</a:t>
            </a:r>
            <a:endParaRPr lang="he-IL" sz="3600" dirty="0">
              <a:solidFill>
                <a:srgbClr val="45B8E4"/>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4032448" cy="106266"/>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767408" y="3107869"/>
            <a:ext cx="6336704" cy="3848233"/>
          </a:xfrm>
          <a:prstGeom prst="rect">
            <a:avLst/>
          </a:prstGeom>
          <a:noFill/>
        </p:spPr>
        <p:txBody>
          <a:bodyPr wrap="square" rtlCol="1">
            <a:spAutoFit/>
          </a:bodyPr>
          <a:lstStyle/>
          <a:p>
            <a:pPr marL="51054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at the mass production phase, the customer experienced a failure due to deviations in both the plastic part and the magnetic design.</a:t>
            </a:r>
          </a:p>
          <a:p>
            <a:pPr marL="51054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within </a:t>
            </a:r>
            <a:r>
              <a:rPr lang="en-US" sz="1600" dirty="0">
                <a:latin typeface="Calibri" panose="020F0502020204030204" pitchFamily="34" charset="0"/>
                <a:ea typeface="Calibri" panose="020F0502020204030204" pitchFamily="34" charset="0"/>
                <a:cs typeface="Arial" panose="020B0604020202020204" pitchFamily="34" charset="0"/>
              </a:rPr>
              <a:t>two</a:t>
            </a:r>
            <a:r>
              <a:rPr lang="en-US" sz="1600" dirty="0">
                <a:effectLst/>
                <a:latin typeface="Calibri" panose="020F0502020204030204" pitchFamily="34" charset="0"/>
                <a:ea typeface="Calibri" panose="020F0502020204030204" pitchFamily="34" charset="0"/>
                <a:cs typeface="Arial" panose="020B0604020202020204" pitchFamily="34" charset="0"/>
              </a:rPr>
              <a:t> weeks, a solution was provided to keep the production line from halting; simultaneously, magnetic optimization was performed, resulting in a modified plastic part and redesigned magnet. </a:t>
            </a:r>
          </a:p>
          <a:p>
            <a:pPr marL="51054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510540" algn="l"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968552" cy="830997"/>
          </a:xfrm>
          <a:prstGeom prst="rect">
            <a:avLst/>
          </a:prstGeom>
          <a:noFill/>
        </p:spPr>
        <p:txBody>
          <a:bodyPr wrap="square" rtlCol="1">
            <a:spAutoFit/>
          </a:bodyPr>
          <a:lstStyle/>
          <a:p>
            <a:pPr marL="28194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1</a:t>
            </a:r>
          </a:p>
          <a:p>
            <a:pPr marL="28194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(water home machine)</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936C326A-0816-4DAE-BBB8-54EA1C403E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1464" y="937229"/>
            <a:ext cx="751736" cy="619563"/>
          </a:xfrm>
          <a:prstGeom prst="rect">
            <a:avLst/>
          </a:prstGeom>
        </p:spPr>
      </p:pic>
    </p:spTree>
    <p:extLst>
      <p:ext uri="{BB962C8B-B14F-4D97-AF65-F5344CB8AC3E}">
        <p14:creationId xmlns:p14="http://schemas.microsoft.com/office/powerpoint/2010/main" val="362352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D102706-D43D-400A-9D6E-EDC649650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3615283" cy="646331"/>
          </a:xfrm>
          <a:prstGeom prst="rect">
            <a:avLst/>
          </a:prstGeom>
          <a:noFill/>
        </p:spPr>
        <p:txBody>
          <a:bodyPr wrap="square" rtlCol="1">
            <a:spAutoFit/>
          </a:bodyPr>
          <a:lstStyle/>
          <a:p>
            <a:pPr algn="l" rtl="0"/>
            <a:r>
              <a:rPr lang="en-US" sz="3600" b="1" dirty="0">
                <a:solidFill>
                  <a:srgbClr val="45B8E4"/>
                </a:solidFill>
                <a:effectLst/>
                <a:latin typeface="Calibri" panose="020F0502020204030204" pitchFamily="34" charset="0"/>
                <a:ea typeface="Calibri" panose="020F0502020204030204" pitchFamily="34" charset="0"/>
                <a:cs typeface="Arial" panose="020B0604020202020204" pitchFamily="34" charset="0"/>
              </a:rPr>
              <a:t>Consumer Goods</a:t>
            </a:r>
            <a:endParaRPr lang="he-IL" sz="3600" dirty="0">
              <a:solidFill>
                <a:srgbClr val="45B8E4"/>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4032448" cy="106266"/>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767408" y="3107869"/>
            <a:ext cx="6336704" cy="3676648"/>
          </a:xfrm>
          <a:prstGeom prst="rect">
            <a:avLst/>
          </a:prstGeom>
          <a:noFill/>
        </p:spPr>
        <p:txBody>
          <a:bodyPr wrap="square" rtlCol="1">
            <a:spAutoFit/>
          </a:bodyPr>
          <a:lstStyle/>
          <a:p>
            <a:pPr marL="51054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a customer entered into a conflict with the manufacturer of his </a:t>
            </a:r>
            <a:r>
              <a:rPr lang="en-US" sz="1600" dirty="0">
                <a:latin typeface="Calibri" panose="020F0502020204030204" pitchFamily="34" charset="0"/>
                <a:ea typeface="Calibri" panose="020F0502020204030204" pitchFamily="34" charset="0"/>
                <a:cs typeface="Arial" panose="020B0604020202020204" pitchFamily="34" charset="0"/>
              </a:rPr>
              <a:t>complete</a:t>
            </a:r>
            <a:r>
              <a:rPr lang="en-US" sz="1600" dirty="0">
                <a:effectLst/>
                <a:latin typeface="Calibri" panose="020F0502020204030204" pitchFamily="34" charset="0"/>
                <a:ea typeface="Calibri" panose="020F0502020204030204" pitchFamily="34" charset="0"/>
                <a:cs typeface="Arial" panose="020B0604020202020204" pitchFamily="34" charset="0"/>
              </a:rPr>
              <a:t> magnetic product.</a:t>
            </a:r>
          </a:p>
          <a:p>
            <a:pPr marL="51054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in less than three months, an entire production line was set up for the product, with improvement and reduction in cost of the magnetic components.</a:t>
            </a:r>
          </a:p>
          <a:p>
            <a:pPr marL="51054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51054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51054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968552" cy="830997"/>
          </a:xfrm>
          <a:prstGeom prst="rect">
            <a:avLst/>
          </a:prstGeom>
          <a:noFill/>
        </p:spPr>
        <p:txBody>
          <a:bodyPr wrap="square" rtlCol="1">
            <a:spAutoFit/>
          </a:bodyPr>
          <a:lstStyle/>
          <a:p>
            <a:pPr marL="28194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2</a:t>
            </a:r>
          </a:p>
          <a:p>
            <a:pPr marL="28194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(Hermetically sealed pouch)</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936C326A-0816-4DAE-BBB8-54EA1C403E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1464" y="937229"/>
            <a:ext cx="751736" cy="619563"/>
          </a:xfrm>
          <a:prstGeom prst="rect">
            <a:avLst/>
          </a:prstGeom>
        </p:spPr>
      </p:pic>
    </p:spTree>
    <p:extLst>
      <p:ext uri="{BB962C8B-B14F-4D97-AF65-F5344CB8AC3E}">
        <p14:creationId xmlns:p14="http://schemas.microsoft.com/office/powerpoint/2010/main" val="247815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14D3946-88A1-4571-B9AC-0A445F4862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3615283" cy="646331"/>
          </a:xfrm>
          <a:prstGeom prst="rect">
            <a:avLst/>
          </a:prstGeom>
          <a:noFill/>
        </p:spPr>
        <p:txBody>
          <a:bodyPr wrap="square" rtlCol="1">
            <a:spAutoFit/>
          </a:bodyPr>
          <a:lstStyle/>
          <a:p>
            <a:pPr algn="l" rtl="0"/>
            <a:r>
              <a:rPr lang="en-US" sz="3600" b="1" dirty="0">
                <a:solidFill>
                  <a:srgbClr val="45B8E4"/>
                </a:solidFill>
                <a:effectLst/>
                <a:latin typeface="Calibri" panose="020F0502020204030204" pitchFamily="34" charset="0"/>
                <a:ea typeface="Calibri" panose="020F0502020204030204" pitchFamily="34" charset="0"/>
                <a:cs typeface="Arial" panose="020B0604020202020204" pitchFamily="34" charset="0"/>
              </a:rPr>
              <a:t>Consumer Goods</a:t>
            </a:r>
            <a:endParaRPr lang="he-IL" sz="3600" dirty="0">
              <a:solidFill>
                <a:srgbClr val="45B8E4"/>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4032448" cy="106266"/>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767408" y="3107869"/>
            <a:ext cx="4968552" cy="4242956"/>
          </a:xfrm>
          <a:prstGeom prst="rect">
            <a:avLst/>
          </a:prstGeom>
          <a:noFill/>
        </p:spPr>
        <p:txBody>
          <a:bodyPr wrap="square" rtlCol="1">
            <a:spAutoFit/>
          </a:bodyPr>
          <a:lstStyle/>
          <a:p>
            <a:pPr marL="51054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to create mechanical movement in a corrosive and harsh environment using a minimum amount of energy.</a:t>
            </a:r>
          </a:p>
          <a:p>
            <a:pPr marL="51054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a:t>
            </a:r>
            <a:r>
              <a:rPr lang="en-US" sz="1600" dirty="0">
                <a:effectLst/>
                <a:latin typeface="Calibri" panose="020F0502020204030204" pitchFamily="34" charset="0"/>
                <a:ea typeface="Calibri" panose="020F0502020204030204" pitchFamily="34" charset="0"/>
                <a:cs typeface="Arial" panose="020B0604020202020204" pitchFamily="34" charset="0"/>
              </a:rPr>
              <a:t> specific design and manufacture of a magnetic coupling based on a full radial ring inserted in a plastic cup, providing full protection against corrosion. </a:t>
            </a:r>
          </a:p>
          <a:p>
            <a:pPr marL="51054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510540" algn="l"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1054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968552" cy="1107996"/>
          </a:xfrm>
          <a:prstGeom prst="rect">
            <a:avLst/>
          </a:prstGeom>
          <a:noFill/>
        </p:spPr>
        <p:txBody>
          <a:bodyPr wrap="square" rtlCol="1">
            <a:spAutoFit/>
          </a:bodyPr>
          <a:lstStyle/>
          <a:p>
            <a:pPr marL="28194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3</a:t>
            </a:r>
          </a:p>
          <a:p>
            <a:pPr marL="281940" algn="l" rtl="0"/>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a:t>
            </a:r>
            <a:r>
              <a:rPr lang="en-US" sz="2400" b="1" dirty="0">
                <a:solidFill>
                  <a:srgbClr val="5BAD57"/>
                </a:solidFill>
                <a:effectLst/>
                <a:latin typeface="Calibri" panose="020F0502020204030204" pitchFamily="34" charset="0"/>
                <a:ea typeface="Calibri" panose="020F0502020204030204" pitchFamily="34" charset="0"/>
              </a:rPr>
              <a:t>Pool cleaning robot manufacturer</a:t>
            </a: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a:t>
            </a:r>
          </a:p>
          <a:p>
            <a:pPr marL="281940" algn="l" rtl="0"/>
            <a:endParaRPr lang="en-US" sz="1800" dirty="0">
              <a:solidFill>
                <a:srgbClr val="5BAD57"/>
              </a:solidFill>
              <a:effectLst/>
              <a:latin typeface="Calibri" panose="020F0502020204030204" pitchFamily="34" charset="0"/>
              <a:ea typeface="Calibri" panose="020F0502020204030204" pitchFamily="34" charset="0"/>
            </a:endParaRP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10" name="גרפיקה 9">
            <a:extLst>
              <a:ext uri="{FF2B5EF4-FFF2-40B4-BE49-F238E27FC236}">
                <a16:creationId xmlns:a16="http://schemas.microsoft.com/office/drawing/2014/main" id="{936C326A-0816-4DAE-BBB8-54EA1C403E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1464" y="937229"/>
            <a:ext cx="751736" cy="619563"/>
          </a:xfrm>
          <a:prstGeom prst="rect">
            <a:avLst/>
          </a:prstGeom>
        </p:spPr>
      </p:pic>
    </p:spTree>
    <p:extLst>
      <p:ext uri="{BB962C8B-B14F-4D97-AF65-F5344CB8AC3E}">
        <p14:creationId xmlns:p14="http://schemas.microsoft.com/office/powerpoint/2010/main" val="142084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מפה&#10;&#10;התיאור נוצר באופן אוטומטי">
            <a:extLst>
              <a:ext uri="{FF2B5EF4-FFF2-40B4-BE49-F238E27FC236}">
                <a16:creationId xmlns:a16="http://schemas.microsoft.com/office/drawing/2014/main" id="{8B98497A-E358-49F5-8197-4DBFF8793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 y="0"/>
            <a:ext cx="12190532" cy="6858000"/>
          </a:xfrm>
          <a:prstGeom prst="rect">
            <a:avLst/>
          </a:prstGeom>
        </p:spPr>
      </p:pic>
      <p:pic>
        <p:nvPicPr>
          <p:cNvPr id="6" name="גרפיקה 5">
            <a:extLst>
              <a:ext uri="{FF2B5EF4-FFF2-40B4-BE49-F238E27FC236}">
                <a16:creationId xmlns:a16="http://schemas.microsoft.com/office/drawing/2014/main" id="{7BB1FA3F-5397-4F3B-A589-3C28461869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4112" y="1412776"/>
            <a:ext cx="4381500" cy="2838450"/>
          </a:xfrm>
          <a:prstGeom prst="rect">
            <a:avLst/>
          </a:prstGeom>
        </p:spPr>
      </p:pic>
      <p:sp>
        <p:nvSpPr>
          <p:cNvPr id="4" name="תיבת טקסט 3">
            <a:extLst>
              <a:ext uri="{FF2B5EF4-FFF2-40B4-BE49-F238E27FC236}">
                <a16:creationId xmlns:a16="http://schemas.microsoft.com/office/drawing/2014/main" id="{69637A94-C089-400E-8ECB-90A6A6E779AA}"/>
              </a:ext>
            </a:extLst>
          </p:cNvPr>
          <p:cNvSpPr txBox="1"/>
          <p:nvPr/>
        </p:nvSpPr>
        <p:spPr>
          <a:xfrm>
            <a:off x="695400" y="3761745"/>
            <a:ext cx="4752528" cy="1384995"/>
          </a:xfrm>
          <a:prstGeom prst="rect">
            <a:avLst/>
          </a:prstGeom>
          <a:noFill/>
        </p:spPr>
        <p:txBody>
          <a:bodyPr wrap="square" rtlCol="1">
            <a:spAutoFit/>
          </a:bodyPr>
          <a:lstStyle/>
          <a:p>
            <a:pPr algn="l" rtl="0"/>
            <a:r>
              <a:rPr lang="en-US" sz="4200" b="1" dirty="0">
                <a:solidFill>
                  <a:srgbClr val="51B29A"/>
                </a:solidFill>
                <a:effectLst/>
                <a:latin typeface="Calibri" panose="020F0502020204030204" pitchFamily="34" charset="0"/>
                <a:ea typeface="Calibri" panose="020F0502020204030204" pitchFamily="34" charset="0"/>
                <a:cs typeface="Arial" panose="020B0604020202020204" pitchFamily="34" charset="0"/>
              </a:rPr>
              <a:t>Looking forward to being your partner!</a:t>
            </a:r>
            <a:endParaRPr lang="he-IL" sz="4200" dirty="0">
              <a:solidFill>
                <a:srgbClr val="51B29A"/>
              </a:solidFill>
            </a:endParaRPr>
          </a:p>
        </p:txBody>
      </p:sp>
      <p:sp>
        <p:nvSpPr>
          <p:cNvPr id="7" name="תיבת טקסט 6">
            <a:extLst>
              <a:ext uri="{FF2B5EF4-FFF2-40B4-BE49-F238E27FC236}">
                <a16:creationId xmlns:a16="http://schemas.microsoft.com/office/drawing/2014/main" id="{D0BC5590-9D7C-403E-AB93-FCFC51DAF31F}"/>
              </a:ext>
            </a:extLst>
          </p:cNvPr>
          <p:cNvSpPr txBox="1"/>
          <p:nvPr/>
        </p:nvSpPr>
        <p:spPr>
          <a:xfrm>
            <a:off x="191344" y="5157192"/>
            <a:ext cx="4968552" cy="1461939"/>
          </a:xfrm>
          <a:prstGeom prst="rect">
            <a:avLst/>
          </a:prstGeom>
          <a:noFill/>
        </p:spPr>
        <p:txBody>
          <a:bodyPr wrap="square" rtlCol="1">
            <a:spAutoFit/>
          </a:bodyPr>
          <a:lstStyle/>
          <a:p>
            <a:pPr marL="510540" algn="l" rtl="0">
              <a:spcAft>
                <a:spcPts val="1000"/>
              </a:spcAft>
            </a:pPr>
            <a:r>
              <a:rPr lang="en-US" sz="1600" b="1" dirty="0">
                <a:latin typeface="Calibri" panose="020F0502020204030204" pitchFamily="34" charset="0"/>
                <a:ea typeface="Calibri" panose="020F0502020204030204" pitchFamily="34" charset="0"/>
                <a:cs typeface="Arial" panose="020B0604020202020204" pitchFamily="34" charset="0"/>
              </a:rPr>
              <a:t>WEB: </a:t>
            </a:r>
            <a:r>
              <a:rPr lang="en-US" sz="1600" b="1" dirty="0">
                <a:latin typeface="Calibri" panose="020F0502020204030204" pitchFamily="34" charset="0"/>
                <a:ea typeface="Calibri" panose="020F0502020204030204" pitchFamily="34" charset="0"/>
                <a:cs typeface="Arial" panose="020B0604020202020204" pitchFamily="34" charset="0"/>
                <a:hlinkClick r:id="rId5"/>
              </a:rPr>
              <a:t>www.magmamagnets.com</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510540" algn="l" rtl="0">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SKYPE: </a:t>
            </a:r>
            <a:r>
              <a:rPr lang="en-US" sz="1600" b="1" dirty="0" err="1">
                <a:effectLst/>
                <a:latin typeface="Calibri" panose="020F0502020204030204" pitchFamily="34" charset="0"/>
                <a:ea typeface="Calibri" panose="020F0502020204030204" pitchFamily="34" charset="0"/>
                <a:cs typeface="Arial" panose="020B0604020202020204" pitchFamily="34" charset="0"/>
              </a:rPr>
              <a:t>magma.ceo</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510540" algn="l" rtl="0">
              <a:spcAft>
                <a:spcPts val="1000"/>
              </a:spcAft>
            </a:pPr>
            <a:r>
              <a:rPr lang="en-US" sz="1600" b="1" dirty="0">
                <a:latin typeface="Calibri" panose="020F0502020204030204" pitchFamily="34" charset="0"/>
                <a:ea typeface="Calibri" panose="020F0502020204030204" pitchFamily="34" charset="0"/>
                <a:cs typeface="Arial" panose="020B0604020202020204" pitchFamily="34" charset="0"/>
              </a:rPr>
              <a:t>MAIL: </a:t>
            </a:r>
            <a:r>
              <a:rPr lang="en-US" sz="1600" b="1" dirty="0">
                <a:latin typeface="Calibri" panose="020F0502020204030204" pitchFamily="34" charset="0"/>
                <a:ea typeface="Calibri" panose="020F0502020204030204" pitchFamily="34" charset="0"/>
                <a:cs typeface="Arial" panose="020B0604020202020204" pitchFamily="34" charset="0"/>
                <a:hlinkClick r:id="rId6"/>
              </a:rPr>
              <a:t>trade@magmamagnets.com</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510540" algn="l" rtl="0">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PHONE: TEL: 972-50-5513013 / 972-722150592</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202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descr="תמונה שמכילה מטריה&#10;&#10;התיאור נוצר באופן אוטומטי">
            <a:extLst>
              <a:ext uri="{FF2B5EF4-FFF2-40B4-BE49-F238E27FC236}">
                <a16:creationId xmlns:a16="http://schemas.microsoft.com/office/drawing/2014/main" id="{74B6EF92-CAD1-4951-B69F-666B66B46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 y="0"/>
            <a:ext cx="12190532" cy="6858000"/>
          </a:xfrm>
          <a:prstGeom prst="rect">
            <a:avLst/>
          </a:prstGeom>
        </p:spPr>
      </p:pic>
      <p:sp>
        <p:nvSpPr>
          <p:cNvPr id="10" name="תיבת טקסט 9">
            <a:extLst>
              <a:ext uri="{FF2B5EF4-FFF2-40B4-BE49-F238E27FC236}">
                <a16:creationId xmlns:a16="http://schemas.microsoft.com/office/drawing/2014/main" id="{4B680968-F745-445F-9077-018C161A9CEC}"/>
              </a:ext>
            </a:extLst>
          </p:cNvPr>
          <p:cNvSpPr txBox="1"/>
          <p:nvPr/>
        </p:nvSpPr>
        <p:spPr>
          <a:xfrm>
            <a:off x="6023992" y="1628800"/>
            <a:ext cx="3384376" cy="707886"/>
          </a:xfrm>
          <a:prstGeom prst="rect">
            <a:avLst/>
          </a:prstGeom>
          <a:noFill/>
        </p:spPr>
        <p:txBody>
          <a:bodyPr wrap="square" rtlCol="1">
            <a:spAutoFit/>
          </a:bodyPr>
          <a:lstStyle/>
          <a:p>
            <a:pPr algn="l" rtl="0"/>
            <a:r>
              <a:rPr lang="en-US" sz="4000" b="1" dirty="0">
                <a:solidFill>
                  <a:srgbClr val="51B29A"/>
                </a:solidFill>
                <a:effectLst/>
                <a:latin typeface="Calibri" panose="020F0502020204030204" pitchFamily="34" charset="0"/>
                <a:ea typeface="Calibri" panose="020F0502020204030204" pitchFamily="34" charset="0"/>
                <a:cs typeface="Arial" panose="020B0604020202020204" pitchFamily="34" charset="0"/>
              </a:rPr>
              <a:t>About Magma</a:t>
            </a:r>
            <a:endParaRPr lang="he-IL" sz="4000" dirty="0">
              <a:solidFill>
                <a:srgbClr val="51B29A"/>
              </a:solidFill>
            </a:endParaRPr>
          </a:p>
        </p:txBody>
      </p:sp>
      <p:sp>
        <p:nvSpPr>
          <p:cNvPr id="11" name="מלבן 10">
            <a:extLst>
              <a:ext uri="{FF2B5EF4-FFF2-40B4-BE49-F238E27FC236}">
                <a16:creationId xmlns:a16="http://schemas.microsoft.com/office/drawing/2014/main" id="{8D36CA86-9A28-4DA1-BB0A-5F5022B9297A}"/>
              </a:ext>
            </a:extLst>
          </p:cNvPr>
          <p:cNvSpPr/>
          <p:nvPr/>
        </p:nvSpPr>
        <p:spPr>
          <a:xfrm>
            <a:off x="6096000" y="2303161"/>
            <a:ext cx="4248472" cy="45719"/>
          </a:xfrm>
          <a:prstGeom prst="rect">
            <a:avLst/>
          </a:prstGeom>
          <a:solidFill>
            <a:srgbClr val="51B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53FEA8B5-963E-41AD-A187-241737BD0243}"/>
              </a:ext>
            </a:extLst>
          </p:cNvPr>
          <p:cNvSpPr txBox="1"/>
          <p:nvPr/>
        </p:nvSpPr>
        <p:spPr>
          <a:xfrm>
            <a:off x="6023992" y="2564904"/>
            <a:ext cx="4896544" cy="2677656"/>
          </a:xfrm>
          <a:prstGeom prst="rect">
            <a:avLst/>
          </a:prstGeom>
          <a:noFill/>
        </p:spPr>
        <p:txBody>
          <a:bodyPr wrap="square" rtlCol="1">
            <a:spAutoFit/>
          </a:bodyPr>
          <a:lstStyle/>
          <a:p>
            <a:pPr algn="l" rtl="0">
              <a:spcAft>
                <a:spcPts val="0"/>
              </a:spcAft>
            </a:pPr>
            <a:r>
              <a:rPr lang="en-US" sz="1400" dirty="0">
                <a:effectLst/>
                <a:latin typeface="Calibri" panose="020F0502020204030204" pitchFamily="34" charset="0"/>
                <a:ea typeface="Calibri" panose="020F0502020204030204" pitchFamily="34" charset="0"/>
              </a:rPr>
              <a:t>Magma was founded in 1979 and quickly became a leading manufacturer of hard ferrite magnets.</a:t>
            </a:r>
          </a:p>
          <a:p>
            <a:pPr algn="l" rtl="0">
              <a:spcAft>
                <a:spcPts val="0"/>
              </a:spcAft>
            </a:pPr>
            <a:r>
              <a:rPr lang="en-US" sz="1400" dirty="0">
                <a:effectLst/>
                <a:latin typeface="Calibri" panose="020F0502020204030204" pitchFamily="34" charset="0"/>
                <a:ea typeface="Calibri" panose="020F0502020204030204" pitchFamily="34" charset="0"/>
              </a:rPr>
              <a:t>Over the years, the company has developed its capabilities, </a:t>
            </a:r>
            <a:r>
              <a:rPr lang="en-US" sz="1400">
                <a:effectLst/>
                <a:latin typeface="Calibri" panose="020F0502020204030204" pitchFamily="34" charset="0"/>
                <a:ea typeface="Calibri" panose="020F0502020204030204" pitchFamily="34" charset="0"/>
              </a:rPr>
              <a:t>and now supports </a:t>
            </a:r>
            <a:r>
              <a:rPr lang="en-US" sz="1400" dirty="0">
                <a:effectLst/>
                <a:latin typeface="Calibri" panose="020F0502020204030204" pitchFamily="34" charset="0"/>
                <a:ea typeface="Calibri" panose="020F0502020204030204" pitchFamily="34" charset="0"/>
              </a:rPr>
              <a:t>a wide range of applications in many industrial fields.</a:t>
            </a:r>
          </a:p>
          <a:p>
            <a:pPr algn="l" rtl="0">
              <a:spcAft>
                <a:spcPts val="0"/>
              </a:spcAft>
            </a:pPr>
            <a:r>
              <a:rPr lang="en-US" sz="1400" dirty="0">
                <a:effectLst/>
                <a:latin typeface="Calibri" panose="020F0502020204030204" pitchFamily="34" charset="0"/>
                <a:ea typeface="Calibri" panose="020F0502020204030204" pitchFamily="34" charset="0"/>
              </a:rPr>
              <a:t>We support our customers from the initial phase of simulation to the mass production stage.</a:t>
            </a:r>
          </a:p>
          <a:p>
            <a:pPr algn="l" rtl="0">
              <a:spcAft>
                <a:spcPts val="0"/>
              </a:spcAft>
            </a:pPr>
            <a:r>
              <a:rPr lang="en-US" sz="1400" dirty="0">
                <a:effectLst/>
                <a:latin typeface="Calibri" panose="020F0502020204030204" pitchFamily="34" charset="0"/>
                <a:ea typeface="Calibri" panose="020F0502020204030204" pitchFamily="34" charset="0"/>
              </a:rPr>
              <a:t>Having known the magnet business for many years, our goal is to support our customers in solving any problems they encounter with the magnet component, including modification of other components that affect the magnetic field.</a:t>
            </a:r>
          </a:p>
          <a:p>
            <a:pPr algn="l" rtl="0">
              <a:spcAft>
                <a:spcPts val="0"/>
              </a:spcAft>
            </a:pPr>
            <a:r>
              <a:rPr lang="en-US" sz="1400" dirty="0">
                <a:effectLst/>
                <a:latin typeface="Calibri" panose="020F0502020204030204" pitchFamily="34" charset="0"/>
                <a:ea typeface="Calibri" panose="020F0502020204030204" pitchFamily="34" charset="0"/>
              </a:rPr>
              <a:t> </a:t>
            </a:r>
          </a:p>
        </p:txBody>
      </p:sp>
      <p:sp>
        <p:nvSpPr>
          <p:cNvPr id="7" name="תיבת טקסט 6">
            <a:extLst>
              <a:ext uri="{FF2B5EF4-FFF2-40B4-BE49-F238E27FC236}">
                <a16:creationId xmlns:a16="http://schemas.microsoft.com/office/drawing/2014/main" id="{B06F6171-BF5B-4475-9297-E05BB36AF2A5}"/>
              </a:ext>
            </a:extLst>
          </p:cNvPr>
          <p:cNvSpPr txBox="1"/>
          <p:nvPr/>
        </p:nvSpPr>
        <p:spPr>
          <a:xfrm>
            <a:off x="6023992" y="5013176"/>
            <a:ext cx="4464496" cy="923330"/>
          </a:xfrm>
          <a:prstGeom prst="rect">
            <a:avLst/>
          </a:prstGeom>
          <a:noFill/>
        </p:spPr>
        <p:txBody>
          <a:bodyPr wrap="square">
            <a:spAutoFit/>
          </a:bodyPr>
          <a:lstStyle/>
          <a:p>
            <a:pPr algn="l" rtl="0">
              <a:spcAft>
                <a:spcPts val="0"/>
              </a:spcAft>
            </a:pPr>
            <a:r>
              <a:rPr lang="en-US" sz="1800" b="1" dirty="0">
                <a:effectLst/>
                <a:latin typeface="Calibri" panose="020F0502020204030204" pitchFamily="34" charset="0"/>
                <a:ea typeface="Calibri" panose="020F0502020204030204" pitchFamily="34" charset="0"/>
              </a:rPr>
              <a:t>Looking forward to learning your needs, and taking a small part in making your big dreams come true.</a:t>
            </a:r>
          </a:p>
        </p:txBody>
      </p:sp>
      <p:pic>
        <p:nvPicPr>
          <p:cNvPr id="3" name="גרפיקה 2">
            <a:extLst>
              <a:ext uri="{FF2B5EF4-FFF2-40B4-BE49-F238E27FC236}">
                <a16:creationId xmlns:a16="http://schemas.microsoft.com/office/drawing/2014/main" id="{DDCA685B-B7B7-48A2-A8BD-D6801FFA2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6320" y="5695999"/>
            <a:ext cx="595313" cy="481013"/>
          </a:xfrm>
          <a:prstGeom prst="rect">
            <a:avLst/>
          </a:prstGeom>
        </p:spPr>
      </p:pic>
      <p:pic>
        <p:nvPicPr>
          <p:cNvPr id="12" name="גרפיקה 11">
            <a:extLst>
              <a:ext uri="{FF2B5EF4-FFF2-40B4-BE49-F238E27FC236}">
                <a16:creationId xmlns:a16="http://schemas.microsoft.com/office/drawing/2014/main" id="{50B33326-4002-4FF7-8E36-1E54BB131B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489746" y="4901590"/>
            <a:ext cx="595313" cy="481013"/>
          </a:xfrm>
          <a:prstGeom prst="rect">
            <a:avLst/>
          </a:prstGeom>
        </p:spPr>
      </p:pic>
    </p:spTree>
    <p:extLst>
      <p:ext uri="{BB962C8B-B14F-4D97-AF65-F5344CB8AC3E}">
        <p14:creationId xmlns:p14="http://schemas.microsoft.com/office/powerpoint/2010/main" val="16760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תמונה 385" descr="תמונה שמכילה מקורה, ישיבה, שלט&#10;&#10;התיאור נוצר באופן אוטומטי">
            <a:extLst>
              <a:ext uri="{FF2B5EF4-FFF2-40B4-BE49-F238E27FC236}">
                <a16:creationId xmlns:a16="http://schemas.microsoft.com/office/drawing/2014/main" id="{503E57D3-8D38-4913-9D1E-1AA57BAD9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 y="0"/>
            <a:ext cx="12166673" cy="6858000"/>
          </a:xfrm>
          <a:prstGeom prst="rect">
            <a:avLst/>
          </a:prstGeom>
        </p:spPr>
      </p:pic>
      <p:sp>
        <p:nvSpPr>
          <p:cNvPr id="2" name="מלבן 1">
            <a:extLst>
              <a:ext uri="{FF2B5EF4-FFF2-40B4-BE49-F238E27FC236}">
                <a16:creationId xmlns:a16="http://schemas.microsoft.com/office/drawing/2014/main" id="{19D10D03-CEC1-488F-BAB1-A42DD5C041E7}"/>
              </a:ext>
            </a:extLst>
          </p:cNvPr>
          <p:cNvSpPr/>
          <p:nvPr/>
        </p:nvSpPr>
        <p:spPr>
          <a:xfrm>
            <a:off x="1913344" y="3604074"/>
            <a:ext cx="2598480" cy="47299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גרפיקה 11">
            <a:hlinkClick r:id="rId3" action="ppaction://hlinksldjump"/>
            <a:extLst>
              <a:ext uri="{FF2B5EF4-FFF2-40B4-BE49-F238E27FC236}">
                <a16:creationId xmlns:a16="http://schemas.microsoft.com/office/drawing/2014/main" id="{8C707116-AF48-4FB9-A39C-06142B34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516" y="929045"/>
            <a:ext cx="536954" cy="693910"/>
          </a:xfrm>
          <a:prstGeom prst="rect">
            <a:avLst/>
          </a:prstGeom>
        </p:spPr>
      </p:pic>
      <p:pic>
        <p:nvPicPr>
          <p:cNvPr id="14" name="גרפיקה 13">
            <a:hlinkClick r:id="rId6" action="ppaction://hlinksldjump"/>
            <a:extLst>
              <a:ext uri="{FF2B5EF4-FFF2-40B4-BE49-F238E27FC236}">
                <a16:creationId xmlns:a16="http://schemas.microsoft.com/office/drawing/2014/main" id="{2AAE6205-D5FA-47A3-A24E-2A98918C6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1832" y="980728"/>
            <a:ext cx="652606" cy="652606"/>
          </a:xfrm>
          <a:prstGeom prst="rect">
            <a:avLst/>
          </a:prstGeom>
        </p:spPr>
      </p:pic>
      <p:pic>
        <p:nvPicPr>
          <p:cNvPr id="15" name="גרפיקה 14">
            <a:hlinkClick r:id="rId9" action="ppaction://hlinksldjump"/>
            <a:extLst>
              <a:ext uri="{FF2B5EF4-FFF2-40B4-BE49-F238E27FC236}">
                <a16:creationId xmlns:a16="http://schemas.microsoft.com/office/drawing/2014/main" id="{923A4158-7B7E-4C4A-B4F0-10621AA633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3106" y="836712"/>
            <a:ext cx="660867" cy="751736"/>
          </a:xfrm>
          <a:prstGeom prst="rect">
            <a:avLst/>
          </a:prstGeom>
        </p:spPr>
      </p:pic>
      <p:pic>
        <p:nvPicPr>
          <p:cNvPr id="16" name="גרפיקה 15">
            <a:hlinkClick r:id="rId12" action="ppaction://hlinksldjump"/>
            <a:extLst>
              <a:ext uri="{FF2B5EF4-FFF2-40B4-BE49-F238E27FC236}">
                <a16:creationId xmlns:a16="http://schemas.microsoft.com/office/drawing/2014/main" id="{DFD7B084-5E03-47B3-AEE9-45731D0948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34324" y="4871059"/>
            <a:ext cx="751736" cy="619563"/>
          </a:xfrm>
          <a:prstGeom prst="rect">
            <a:avLst/>
          </a:prstGeom>
        </p:spPr>
      </p:pic>
      <p:sp>
        <p:nvSpPr>
          <p:cNvPr id="377" name="תיבת טקסט 376">
            <a:hlinkClick r:id="rId3" action="ppaction://hlinksldjump"/>
            <a:extLst>
              <a:ext uri="{FF2B5EF4-FFF2-40B4-BE49-F238E27FC236}">
                <a16:creationId xmlns:a16="http://schemas.microsoft.com/office/drawing/2014/main" id="{266B9FF5-6CA5-4A5F-828B-43CAA79A6141}"/>
              </a:ext>
            </a:extLst>
          </p:cNvPr>
          <p:cNvSpPr txBox="1"/>
          <p:nvPr/>
        </p:nvSpPr>
        <p:spPr>
          <a:xfrm>
            <a:off x="695400" y="1691515"/>
            <a:ext cx="1317596" cy="369332"/>
          </a:xfrm>
          <a:prstGeom prst="rect">
            <a:avLst/>
          </a:prstGeom>
          <a:noFill/>
        </p:spPr>
        <p:txBody>
          <a:bodyPr wrap="square" rtlCol="1">
            <a:spAutoFit/>
          </a:bodyPr>
          <a:lstStyle/>
          <a:p>
            <a:pPr algn="l" rtl="0"/>
            <a:r>
              <a:rPr lang="en-US"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Biomedical</a:t>
            </a:r>
            <a:endParaRPr lang="he-IL" dirty="0">
              <a:solidFill>
                <a:srgbClr val="5BAD57"/>
              </a:solidFill>
            </a:endParaRPr>
          </a:p>
        </p:txBody>
      </p:sp>
      <p:sp>
        <p:nvSpPr>
          <p:cNvPr id="378" name="תיבת טקסט 377">
            <a:hlinkClick r:id="rId15" action="ppaction://hlinksldjump"/>
            <a:extLst>
              <a:ext uri="{FF2B5EF4-FFF2-40B4-BE49-F238E27FC236}">
                <a16:creationId xmlns:a16="http://schemas.microsoft.com/office/drawing/2014/main" id="{40642FAC-CE13-44A9-B397-AC3117C5BC89}"/>
              </a:ext>
            </a:extLst>
          </p:cNvPr>
          <p:cNvSpPr txBox="1"/>
          <p:nvPr/>
        </p:nvSpPr>
        <p:spPr>
          <a:xfrm>
            <a:off x="1692786" y="5507940"/>
            <a:ext cx="1882934" cy="369332"/>
          </a:xfrm>
          <a:prstGeom prst="rect">
            <a:avLst/>
          </a:prstGeom>
          <a:noFill/>
        </p:spPr>
        <p:txBody>
          <a:bodyPr wrap="square" rtlCol="1">
            <a:spAutoFit/>
          </a:bodyPr>
          <a:lstStyle/>
          <a:p>
            <a:pPr algn="l" rtl="0"/>
            <a:r>
              <a:rPr lang="en-US" b="1" dirty="0">
                <a:solidFill>
                  <a:srgbClr val="5BAD57"/>
                </a:solidFill>
                <a:latin typeface="Calibri" panose="020F0502020204030204" pitchFamily="34" charset="0"/>
                <a:cs typeface="Arial" panose="020B0604020202020204" pitchFamily="34" charset="0"/>
              </a:rPr>
              <a:t>Automotive</a:t>
            </a:r>
            <a:endParaRPr lang="he-IL" dirty="0">
              <a:solidFill>
                <a:srgbClr val="5BAD57"/>
              </a:solidFill>
            </a:endParaRPr>
          </a:p>
        </p:txBody>
      </p:sp>
      <p:sp>
        <p:nvSpPr>
          <p:cNvPr id="380" name="תיבת טקסט 379">
            <a:hlinkClick r:id="rId6" action="ppaction://hlinksldjump"/>
            <a:extLst>
              <a:ext uri="{FF2B5EF4-FFF2-40B4-BE49-F238E27FC236}">
                <a16:creationId xmlns:a16="http://schemas.microsoft.com/office/drawing/2014/main" id="{534AD252-29AB-4FE0-AF10-4C5129B40DE9}"/>
              </a:ext>
            </a:extLst>
          </p:cNvPr>
          <p:cNvSpPr txBox="1"/>
          <p:nvPr/>
        </p:nvSpPr>
        <p:spPr>
          <a:xfrm>
            <a:off x="2423592" y="1705342"/>
            <a:ext cx="1882934" cy="369332"/>
          </a:xfrm>
          <a:prstGeom prst="rect">
            <a:avLst/>
          </a:prstGeom>
          <a:noFill/>
        </p:spPr>
        <p:txBody>
          <a:bodyPr wrap="square" rtlCol="1">
            <a:spAutoFit/>
          </a:bodyPr>
          <a:lstStyle/>
          <a:p>
            <a:pPr algn="l" rtl="0"/>
            <a:r>
              <a:rPr lang="en-US"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Green Energy</a:t>
            </a:r>
            <a:endParaRPr lang="he-IL" dirty="0">
              <a:solidFill>
                <a:srgbClr val="5BAD57"/>
              </a:solidFill>
            </a:endParaRPr>
          </a:p>
        </p:txBody>
      </p:sp>
      <p:sp>
        <p:nvSpPr>
          <p:cNvPr id="381" name="תיבת טקסט 380">
            <a:hlinkClick r:id="rId9" action="ppaction://hlinksldjump"/>
            <a:extLst>
              <a:ext uri="{FF2B5EF4-FFF2-40B4-BE49-F238E27FC236}">
                <a16:creationId xmlns:a16="http://schemas.microsoft.com/office/drawing/2014/main" id="{82D0865C-9136-4F4F-909F-C25E5769546C}"/>
              </a:ext>
            </a:extLst>
          </p:cNvPr>
          <p:cNvSpPr txBox="1"/>
          <p:nvPr/>
        </p:nvSpPr>
        <p:spPr>
          <a:xfrm>
            <a:off x="3925034" y="1711261"/>
            <a:ext cx="1882934" cy="646331"/>
          </a:xfrm>
          <a:prstGeom prst="rect">
            <a:avLst/>
          </a:prstGeom>
          <a:noFill/>
        </p:spPr>
        <p:txBody>
          <a:bodyPr wrap="square" rtlCol="1">
            <a:spAutoFit/>
          </a:bodyPr>
          <a:lstStyle/>
          <a:p>
            <a:pPr algn="ctr" rtl="0"/>
            <a:r>
              <a:rPr lang="en-US"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Homeland</a:t>
            </a:r>
          </a:p>
          <a:p>
            <a:pPr algn="ctr" rtl="0"/>
            <a:r>
              <a:rPr lang="en-US"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Security</a:t>
            </a:r>
            <a:endParaRPr lang="he-IL" dirty="0">
              <a:solidFill>
                <a:srgbClr val="5BAD57"/>
              </a:solidFill>
            </a:endParaRPr>
          </a:p>
        </p:txBody>
      </p:sp>
      <p:sp>
        <p:nvSpPr>
          <p:cNvPr id="382" name="תיבת טקסט 381">
            <a:hlinkClick r:id="rId12" action="ppaction://hlinksldjump"/>
            <a:extLst>
              <a:ext uri="{FF2B5EF4-FFF2-40B4-BE49-F238E27FC236}">
                <a16:creationId xmlns:a16="http://schemas.microsoft.com/office/drawing/2014/main" id="{599F7D95-6446-46F7-85B2-0F7893335B0B}"/>
              </a:ext>
            </a:extLst>
          </p:cNvPr>
          <p:cNvSpPr txBox="1"/>
          <p:nvPr/>
        </p:nvSpPr>
        <p:spPr>
          <a:xfrm>
            <a:off x="3132946" y="5518973"/>
            <a:ext cx="1882934" cy="646331"/>
          </a:xfrm>
          <a:prstGeom prst="rect">
            <a:avLst/>
          </a:prstGeom>
          <a:noFill/>
        </p:spPr>
        <p:txBody>
          <a:bodyPr wrap="square" rtlCol="1">
            <a:spAutoFit/>
          </a:bodyPr>
          <a:lstStyle/>
          <a:p>
            <a:pPr algn="ctr" rtl="0"/>
            <a:r>
              <a:rPr lang="en-US" b="1" dirty="0">
                <a:solidFill>
                  <a:srgbClr val="45B8E4"/>
                </a:solidFill>
                <a:effectLst/>
                <a:latin typeface="Calibri" panose="020F0502020204030204" pitchFamily="34" charset="0"/>
                <a:ea typeface="Calibri" panose="020F0502020204030204" pitchFamily="34" charset="0"/>
                <a:cs typeface="Arial" panose="020B0604020202020204" pitchFamily="34" charset="0"/>
              </a:rPr>
              <a:t>Consumer</a:t>
            </a:r>
          </a:p>
          <a:p>
            <a:pPr algn="ctr" rtl="0"/>
            <a:r>
              <a:rPr lang="en-US" b="1" dirty="0">
                <a:solidFill>
                  <a:srgbClr val="45B8E4"/>
                </a:solidFill>
                <a:latin typeface="Calibri" panose="020F0502020204030204" pitchFamily="34" charset="0"/>
                <a:cs typeface="Arial" panose="020B0604020202020204" pitchFamily="34" charset="0"/>
              </a:rPr>
              <a:t>Goods</a:t>
            </a:r>
            <a:endParaRPr lang="he-IL" dirty="0">
              <a:solidFill>
                <a:srgbClr val="45B8E4"/>
              </a:solidFill>
            </a:endParaRPr>
          </a:p>
        </p:txBody>
      </p:sp>
      <p:pic>
        <p:nvPicPr>
          <p:cNvPr id="384" name="גרפיקה 383">
            <a:hlinkClick r:id="rId15" action="ppaction://hlinksldjump"/>
            <a:extLst>
              <a:ext uri="{FF2B5EF4-FFF2-40B4-BE49-F238E27FC236}">
                <a16:creationId xmlns:a16="http://schemas.microsoft.com/office/drawing/2014/main" id="{AD7C712B-F887-4E3D-AD84-DE935745172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21412" y="4885485"/>
            <a:ext cx="536955" cy="579911"/>
          </a:xfrm>
          <a:prstGeom prst="rect">
            <a:avLst/>
          </a:prstGeom>
        </p:spPr>
      </p:pic>
      <p:sp>
        <p:nvSpPr>
          <p:cNvPr id="18" name="תיבת טקסט 17">
            <a:hlinkClick r:id="rId18" action="ppaction://hlinksldjump"/>
            <a:extLst>
              <a:ext uri="{FF2B5EF4-FFF2-40B4-BE49-F238E27FC236}">
                <a16:creationId xmlns:a16="http://schemas.microsoft.com/office/drawing/2014/main" id="{E906CEC2-876F-4610-B725-F0DACF85D866}"/>
              </a:ext>
            </a:extLst>
          </p:cNvPr>
          <p:cNvSpPr txBox="1"/>
          <p:nvPr/>
        </p:nvSpPr>
        <p:spPr>
          <a:xfrm>
            <a:off x="2201375" y="3636012"/>
            <a:ext cx="2233733" cy="400110"/>
          </a:xfrm>
          <a:prstGeom prst="rect">
            <a:avLst/>
          </a:prstGeom>
          <a:noFill/>
        </p:spPr>
        <p:txBody>
          <a:bodyPr wrap="square" rtlCol="1">
            <a:spAutoFit/>
          </a:bodyPr>
          <a:lstStyle/>
          <a:p>
            <a:pPr algn="l" rtl="0"/>
            <a:r>
              <a:rPr lang="en-US" sz="2000" b="1" dirty="0">
                <a:solidFill>
                  <a:schemeClr val="bg1"/>
                </a:solidFill>
                <a:latin typeface="Calibri" panose="020F0502020204030204" pitchFamily="34" charset="0"/>
                <a:cs typeface="Arial" panose="020B0604020202020204" pitchFamily="34" charset="0"/>
              </a:rPr>
              <a:t>Magnetic Services</a:t>
            </a:r>
            <a:endParaRPr lang="he-IL" sz="2000" dirty="0">
              <a:solidFill>
                <a:schemeClr val="bg1"/>
              </a:solidFill>
            </a:endParaRPr>
          </a:p>
        </p:txBody>
      </p:sp>
      <p:pic>
        <p:nvPicPr>
          <p:cNvPr id="3" name="גרפיקה 2">
            <a:hlinkClick r:id="rId18" action="ppaction://hlinksldjump"/>
            <a:extLst>
              <a:ext uri="{FF2B5EF4-FFF2-40B4-BE49-F238E27FC236}">
                <a16:creationId xmlns:a16="http://schemas.microsoft.com/office/drawing/2014/main" id="{2E33CEED-5ABB-401E-A856-166F38785A6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35911" y="2708920"/>
            <a:ext cx="567801" cy="751736"/>
          </a:xfrm>
          <a:prstGeom prst="rect">
            <a:avLst/>
          </a:prstGeom>
        </p:spPr>
      </p:pic>
    </p:spTree>
    <p:extLst>
      <p:ext uri="{BB962C8B-B14F-4D97-AF65-F5344CB8AC3E}">
        <p14:creationId xmlns:p14="http://schemas.microsoft.com/office/powerpoint/2010/main" val="31993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תמונה שמכילה מפה&#10;&#10;התיאור נוצר באופן אוטומטי">
            <a:extLst>
              <a:ext uri="{FF2B5EF4-FFF2-40B4-BE49-F238E27FC236}">
                <a16:creationId xmlns:a16="http://schemas.microsoft.com/office/drawing/2014/main" id="{8707222E-C859-444A-9C07-302C65B6B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3" name="תיבת טקסט 2">
            <a:extLst>
              <a:ext uri="{FF2B5EF4-FFF2-40B4-BE49-F238E27FC236}">
                <a16:creationId xmlns:a16="http://schemas.microsoft.com/office/drawing/2014/main" id="{594417FF-F12D-423B-9964-06E19969785D}"/>
              </a:ext>
            </a:extLst>
          </p:cNvPr>
          <p:cNvSpPr txBox="1"/>
          <p:nvPr/>
        </p:nvSpPr>
        <p:spPr>
          <a:xfrm>
            <a:off x="2168005" y="1041973"/>
            <a:ext cx="3811865" cy="658835"/>
          </a:xfrm>
          <a:prstGeom prst="rect">
            <a:avLst/>
          </a:prstGeom>
          <a:noFill/>
        </p:spPr>
        <p:txBody>
          <a:bodyPr wrap="square" rtlCol="1">
            <a:spAutoFit/>
          </a:bodyPr>
          <a:lstStyle/>
          <a:p>
            <a:pPr algn="l" rtl="0">
              <a:lnSpc>
                <a:spcPct val="107000"/>
              </a:lnSpc>
              <a:spcAft>
                <a:spcPts val="800"/>
              </a:spcAft>
            </a:pPr>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Magnetic services</a:t>
            </a:r>
          </a:p>
        </p:txBody>
      </p:sp>
      <p:sp>
        <p:nvSpPr>
          <p:cNvPr id="4" name="מלבן 3">
            <a:extLst>
              <a:ext uri="{FF2B5EF4-FFF2-40B4-BE49-F238E27FC236}">
                <a16:creationId xmlns:a16="http://schemas.microsoft.com/office/drawing/2014/main" id="{A66E3DAC-6A1D-4873-BF8B-17C2E41D2A25}"/>
              </a:ext>
            </a:extLst>
          </p:cNvPr>
          <p:cNvSpPr/>
          <p:nvPr/>
        </p:nvSpPr>
        <p:spPr>
          <a:xfrm>
            <a:off x="1415480" y="1700808"/>
            <a:ext cx="4248472"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a16="http://schemas.microsoft.com/office/drawing/2014/main" id="{AEC2DF19-DC60-4E07-B7AA-042D2FC93798}"/>
              </a:ext>
            </a:extLst>
          </p:cNvPr>
          <p:cNvSpPr txBox="1"/>
          <p:nvPr/>
        </p:nvSpPr>
        <p:spPr>
          <a:xfrm>
            <a:off x="1250012" y="2276872"/>
            <a:ext cx="3837876" cy="2272930"/>
          </a:xfrm>
          <a:prstGeom prst="rect">
            <a:avLst/>
          </a:prstGeom>
          <a:noFill/>
        </p:spPr>
        <p:txBody>
          <a:bodyPr wrap="square" rtlCol="1">
            <a:spAutoFit/>
          </a:bodyPr>
          <a:lstStyle/>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With many years of experience including hundreds of successful projects, Magma </a:t>
            </a:r>
            <a:r>
              <a:rPr lang="en-US" sz="1800" dirty="0">
                <a:effectLst/>
                <a:latin typeface="Calibri" panose="020F0502020204030204" pitchFamily="34" charset="0"/>
                <a:ea typeface="Calibri" panose="020F0502020204030204" pitchFamily="34" charset="0"/>
                <a:cs typeface="Arial" panose="020B0604020202020204" pitchFamily="34" charset="0"/>
              </a:rPr>
              <a:t>supports its customers by performing accurate magnetic simulation using sophisticated magnetic software.</a:t>
            </a:r>
          </a:p>
          <a:p>
            <a:pPr marL="457200" algn="l" rtl="0">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גרפיקה 6">
            <a:extLst>
              <a:ext uri="{FF2B5EF4-FFF2-40B4-BE49-F238E27FC236}">
                <a16:creationId xmlns:a16="http://schemas.microsoft.com/office/drawing/2014/main" id="{0E267209-DBF7-466D-9E8A-0981B0B90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2320" y="623247"/>
            <a:ext cx="663240" cy="878091"/>
          </a:xfrm>
          <a:prstGeom prst="rect">
            <a:avLst/>
          </a:prstGeom>
        </p:spPr>
      </p:pic>
      <p:pic>
        <p:nvPicPr>
          <p:cNvPr id="10" name="גרפיקה 9">
            <a:extLst>
              <a:ext uri="{FF2B5EF4-FFF2-40B4-BE49-F238E27FC236}">
                <a16:creationId xmlns:a16="http://schemas.microsoft.com/office/drawing/2014/main" id="{40427412-7B97-4E07-8B6C-15FE173A8E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6400" y="476672"/>
            <a:ext cx="2053727" cy="1330402"/>
          </a:xfrm>
          <a:prstGeom prst="rect">
            <a:avLst/>
          </a:prstGeom>
        </p:spPr>
      </p:pic>
      <p:sp>
        <p:nvSpPr>
          <p:cNvPr id="11" name="תיבת טקסט 10">
            <a:extLst>
              <a:ext uri="{FF2B5EF4-FFF2-40B4-BE49-F238E27FC236}">
                <a16:creationId xmlns:a16="http://schemas.microsoft.com/office/drawing/2014/main" id="{42DE6212-8FF7-4AC4-AF7F-DF288C5FD625}"/>
              </a:ext>
            </a:extLst>
          </p:cNvPr>
          <p:cNvSpPr txBox="1"/>
          <p:nvPr/>
        </p:nvSpPr>
        <p:spPr>
          <a:xfrm>
            <a:off x="9010825" y="3573016"/>
            <a:ext cx="2053727" cy="407035"/>
          </a:xfrm>
          <a:prstGeom prst="rect">
            <a:avLst/>
          </a:prstGeom>
          <a:noFill/>
        </p:spPr>
        <p:txBody>
          <a:bodyPr wrap="square" rtlCol="1">
            <a:spAutoFit/>
          </a:bodyPr>
          <a:lstStyle/>
          <a:p>
            <a:pPr algn="l" rtl="0">
              <a:lnSpc>
                <a:spcPct val="107000"/>
              </a:lnSpc>
              <a:spcAft>
                <a:spcPts val="800"/>
              </a:spcAft>
            </a:pPr>
            <a:r>
              <a:rPr lang="en-US" sz="2000" b="1" dirty="0">
                <a:solidFill>
                  <a:srgbClr val="5BAD57"/>
                </a:solidFill>
                <a:effectLst/>
                <a:latin typeface="Calibri" panose="020F0502020204030204" pitchFamily="34" charset="0"/>
                <a:ea typeface="Calibri" panose="020F0502020204030204" pitchFamily="34" charset="0"/>
              </a:rPr>
              <a:t>ANSYS MAXWELL</a:t>
            </a:r>
            <a:endParaRPr lang="en-US" sz="2000" b="1" dirty="0">
              <a:solidFill>
                <a:srgbClr val="5BAD57"/>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710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91996E88-2435-4617-B1FA-CA8496718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 y="0"/>
            <a:ext cx="12190532" cy="6858000"/>
          </a:xfrm>
          <a:prstGeom prst="rect">
            <a:avLst/>
          </a:prstGeom>
        </p:spPr>
      </p:pic>
      <p:sp>
        <p:nvSpPr>
          <p:cNvPr id="3" name="תיבת טקסט 2">
            <a:extLst>
              <a:ext uri="{FF2B5EF4-FFF2-40B4-BE49-F238E27FC236}">
                <a16:creationId xmlns:a16="http://schemas.microsoft.com/office/drawing/2014/main" id="{594417FF-F12D-423B-9964-06E19969785D}"/>
              </a:ext>
            </a:extLst>
          </p:cNvPr>
          <p:cNvSpPr txBox="1"/>
          <p:nvPr/>
        </p:nvSpPr>
        <p:spPr>
          <a:xfrm>
            <a:off x="2168005" y="1041973"/>
            <a:ext cx="3811865" cy="658835"/>
          </a:xfrm>
          <a:prstGeom prst="rect">
            <a:avLst/>
          </a:prstGeom>
          <a:noFill/>
        </p:spPr>
        <p:txBody>
          <a:bodyPr wrap="square" rtlCol="1">
            <a:spAutoFit/>
          </a:bodyPr>
          <a:lstStyle/>
          <a:p>
            <a:pPr algn="l" rtl="0">
              <a:lnSpc>
                <a:spcPct val="107000"/>
              </a:lnSpc>
              <a:spcAft>
                <a:spcPts val="800"/>
              </a:spcAft>
            </a:pPr>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Magnetic services</a:t>
            </a:r>
          </a:p>
        </p:txBody>
      </p:sp>
      <p:sp>
        <p:nvSpPr>
          <p:cNvPr id="4" name="מלבן 3">
            <a:extLst>
              <a:ext uri="{FF2B5EF4-FFF2-40B4-BE49-F238E27FC236}">
                <a16:creationId xmlns:a16="http://schemas.microsoft.com/office/drawing/2014/main" id="{A66E3DAC-6A1D-4873-BF8B-17C2E41D2A25}"/>
              </a:ext>
            </a:extLst>
          </p:cNvPr>
          <p:cNvSpPr/>
          <p:nvPr/>
        </p:nvSpPr>
        <p:spPr>
          <a:xfrm>
            <a:off x="1415480" y="1700808"/>
            <a:ext cx="4248472"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גרפיקה 6">
            <a:extLst>
              <a:ext uri="{FF2B5EF4-FFF2-40B4-BE49-F238E27FC236}">
                <a16:creationId xmlns:a16="http://schemas.microsoft.com/office/drawing/2014/main" id="{0E267209-DBF7-466D-9E8A-0981B0B90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2320" y="623247"/>
            <a:ext cx="663240" cy="878091"/>
          </a:xfrm>
          <a:prstGeom prst="rect">
            <a:avLst/>
          </a:prstGeom>
        </p:spPr>
      </p:pic>
      <p:pic>
        <p:nvPicPr>
          <p:cNvPr id="10" name="גרפיקה 9">
            <a:extLst>
              <a:ext uri="{FF2B5EF4-FFF2-40B4-BE49-F238E27FC236}">
                <a16:creationId xmlns:a16="http://schemas.microsoft.com/office/drawing/2014/main" id="{40427412-7B97-4E07-8B6C-15FE173A8E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6400" y="476672"/>
            <a:ext cx="2053727" cy="1330402"/>
          </a:xfrm>
          <a:prstGeom prst="rect">
            <a:avLst/>
          </a:prstGeom>
        </p:spPr>
      </p:pic>
      <p:sp>
        <p:nvSpPr>
          <p:cNvPr id="8" name="תיבת טקסט 7">
            <a:extLst>
              <a:ext uri="{FF2B5EF4-FFF2-40B4-BE49-F238E27FC236}">
                <a16:creationId xmlns:a16="http://schemas.microsoft.com/office/drawing/2014/main" id="{326415E3-0CB4-4215-8FD1-E7EC57EC9B3D}"/>
              </a:ext>
            </a:extLst>
          </p:cNvPr>
          <p:cNvSpPr txBox="1"/>
          <p:nvPr/>
        </p:nvSpPr>
        <p:spPr>
          <a:xfrm>
            <a:off x="1322020" y="2204864"/>
            <a:ext cx="3837876" cy="2671885"/>
          </a:xfrm>
          <a:prstGeom prst="rect">
            <a:avLst/>
          </a:prstGeom>
          <a:noFill/>
        </p:spPr>
        <p:txBody>
          <a:bodyPr wrap="square" rtlCol="1">
            <a:spAutoFit/>
          </a:bodyPr>
          <a:lstStyle/>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With </a:t>
            </a:r>
            <a:r>
              <a:rPr lang="en-US" dirty="0">
                <a:latin typeface="Calibri" panose="020F0502020204030204" pitchFamily="34" charset="0"/>
                <a:ea typeface="Calibri" panose="020F0502020204030204" pitchFamily="34" charset="0"/>
                <a:cs typeface="Arial" panose="020B0604020202020204" pitchFamily="34" charset="0"/>
              </a:rPr>
              <a:t>our</a:t>
            </a:r>
            <a:r>
              <a:rPr lang="en-US" sz="1800" dirty="0">
                <a:effectLst/>
                <a:latin typeface="Calibri" panose="020F0502020204030204" pitchFamily="34" charset="0"/>
                <a:ea typeface="Calibri" panose="020F0502020204030204" pitchFamily="34" charset="0"/>
                <a:cs typeface="Arial" panose="020B0604020202020204" pitchFamily="34" charset="0"/>
              </a:rPr>
              <a:t> advanced magnetic laboratory, we can ensure our customers consistent quality throughout the project’s lifespan.</a:t>
            </a: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 many projects, special test protocols are written to adapt our capabilities to the </a:t>
            </a:r>
            <a:r>
              <a:rPr lang="en-US" dirty="0">
                <a:latin typeface="Calibri" panose="020F0502020204030204" pitchFamily="34" charset="0"/>
                <a:ea typeface="Calibri" panose="020F0502020204030204" pitchFamily="34" charset="0"/>
                <a:cs typeface="Arial" panose="020B0604020202020204" pitchFamily="34" charset="0"/>
              </a:rPr>
              <a:t>customer’s specific requirements</a:t>
            </a:r>
            <a:r>
              <a:rPr lang="he-IL"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746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FC80485-2841-410C-949C-1CDA42FB5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pic>
        <p:nvPicPr>
          <p:cNvPr id="9" name="גרפיקה 8">
            <a:extLst>
              <a:ext uri="{FF2B5EF4-FFF2-40B4-BE49-F238E27FC236}">
                <a16:creationId xmlns:a16="http://schemas.microsoft.com/office/drawing/2014/main" id="{FCC38FC5-DC53-419F-86A8-3509F2D25D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829" y="548681"/>
            <a:ext cx="779008" cy="1006719"/>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2731745" cy="646331"/>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Biomedical</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839416" y="3075601"/>
            <a:ext cx="6502172" cy="2083134"/>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a:t>
            </a:r>
            <a:r>
              <a:rPr lang="en-US" sz="1600" dirty="0">
                <a:effectLst/>
                <a:latin typeface="Calibri" panose="020F0502020204030204" pitchFamily="34" charset="0"/>
                <a:ea typeface="Calibri" panose="020F0502020204030204" pitchFamily="34" charset="0"/>
                <a:cs typeface="Arial" panose="020B0604020202020204" pitchFamily="34" charset="0"/>
              </a:rPr>
              <a:t> how to set up an economic assembly process for </a:t>
            </a:r>
            <a:r>
              <a:rPr lang="en-US" sz="1600" dirty="0">
                <a:latin typeface="Calibri" panose="020F0502020204030204" pitchFamily="34" charset="0"/>
                <a:ea typeface="Calibri" panose="020F0502020204030204" pitchFamily="34" charset="0"/>
                <a:cs typeface="Arial" panose="020B0604020202020204" pitchFamily="34" charset="0"/>
              </a:rPr>
              <a:t>huge quantities</a:t>
            </a:r>
            <a:r>
              <a:rPr lang="en-US" sz="1600" dirty="0">
                <a:effectLst/>
                <a:latin typeface="Calibri" panose="020F0502020204030204" pitchFamily="34" charset="0"/>
                <a:ea typeface="Calibri" panose="020F0502020204030204" pitchFamily="34" charset="0"/>
                <a:cs typeface="Arial" panose="020B0604020202020204" pitchFamily="34" charset="0"/>
              </a:rPr>
              <a:t> of units in which very tiny magnets are inserted into plastic parts.</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Magma developed an </a:t>
            </a:r>
            <a:r>
              <a:rPr lang="en-US" sz="1600" dirty="0" err="1">
                <a:effectLst/>
                <a:latin typeface="Calibri" panose="020F0502020204030204" pitchFamily="34" charset="0"/>
                <a:ea typeface="Calibri" panose="020F0502020204030204" pitchFamily="34" charset="0"/>
                <a:cs typeface="Arial" panose="020B0604020202020204" pitchFamily="34" charset="0"/>
              </a:rPr>
              <a:t>overmolding</a:t>
            </a:r>
            <a:r>
              <a:rPr lang="en-US" sz="1600" dirty="0">
                <a:effectLst/>
                <a:latin typeface="Calibri" panose="020F0502020204030204" pitchFamily="34" charset="0"/>
                <a:ea typeface="Calibri" panose="020F0502020204030204" pitchFamily="34" charset="0"/>
                <a:cs typeface="Arial" panose="020B0604020202020204" pitchFamily="34" charset="0"/>
              </a:rPr>
              <a:t> process, immediately followed by a magnetization process to the customer’s satisfaction.</a:t>
            </a:r>
          </a:p>
          <a:p>
            <a:pPr marL="457200" algn="l" rtl="0">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348031" y="1988840"/>
            <a:ext cx="3811865" cy="830997"/>
          </a:xfrm>
          <a:prstGeom prst="rect">
            <a:avLst/>
          </a:prstGeom>
          <a:noFill/>
        </p:spPr>
        <p:txBody>
          <a:bodyPr wrap="square" rtlCol="1">
            <a:spAutoFit/>
          </a:bodyPr>
          <a:lstStyle/>
          <a:p>
            <a:pPr algn="l" rtl="0"/>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1</a:t>
            </a:r>
          </a:p>
          <a:p>
            <a:pPr algn="l" rtl="0"/>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(Drug dispenser device)</a:t>
            </a:r>
            <a:endParaRPr lang="he-IL" sz="2400" b="1" dirty="0">
              <a:solidFill>
                <a:srgbClr val="5BAD57"/>
              </a:solidFill>
            </a:endParaRP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6400" y="476672"/>
            <a:ext cx="2053727" cy="1330402"/>
          </a:xfrm>
          <a:prstGeom prst="rect">
            <a:avLst/>
          </a:prstGeom>
        </p:spPr>
      </p:pic>
    </p:spTree>
    <p:extLst>
      <p:ext uri="{BB962C8B-B14F-4D97-AF65-F5344CB8AC3E}">
        <p14:creationId xmlns:p14="http://schemas.microsoft.com/office/powerpoint/2010/main" val="7903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משחק&#10;&#10;התיאור נוצר באופן אוטומטי">
            <a:extLst>
              <a:ext uri="{FF2B5EF4-FFF2-40B4-BE49-F238E27FC236}">
                <a16:creationId xmlns:a16="http://schemas.microsoft.com/office/drawing/2014/main" id="{C3D5A63B-C576-4B80-ABD4-3C95E4C63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pic>
        <p:nvPicPr>
          <p:cNvPr id="9" name="גרפיקה 8">
            <a:extLst>
              <a:ext uri="{FF2B5EF4-FFF2-40B4-BE49-F238E27FC236}">
                <a16:creationId xmlns:a16="http://schemas.microsoft.com/office/drawing/2014/main" id="{FCC38FC5-DC53-419F-86A8-3509F2D25D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829" y="548681"/>
            <a:ext cx="779008" cy="1006719"/>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2731745" cy="646331"/>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Biomedical</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839416" y="3075601"/>
            <a:ext cx="6502172" cy="2442464"/>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customer was suffering from a high rejection rate of the final product.</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Magma ran a sophisticated magnetic simulation which led to a change in both the magnet specifications and the metal part, thus solving the failure the customer encountered.</a:t>
            </a:r>
          </a:p>
          <a:p>
            <a:pPr marL="457200" algn="l" rtl="0">
              <a:lnSpc>
                <a:spcPct val="115000"/>
              </a:lnSpc>
              <a:spcAft>
                <a:spcPts val="10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459937" cy="830997"/>
          </a:xfrm>
          <a:prstGeom prst="rect">
            <a:avLst/>
          </a:prstGeom>
          <a:noFill/>
        </p:spPr>
        <p:txBody>
          <a:bodyPr wrap="square" rtlCol="1">
            <a:spAutoFit/>
          </a:bodyPr>
          <a:lstStyle/>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2</a:t>
            </a:r>
          </a:p>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(Drug administration device)</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6400" y="476672"/>
            <a:ext cx="2053727" cy="1330402"/>
          </a:xfrm>
          <a:prstGeom prst="rect">
            <a:avLst/>
          </a:prstGeom>
        </p:spPr>
      </p:pic>
    </p:spTree>
    <p:extLst>
      <p:ext uri="{BB962C8B-B14F-4D97-AF65-F5344CB8AC3E}">
        <p14:creationId xmlns:p14="http://schemas.microsoft.com/office/powerpoint/2010/main" val="329382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שעון&#10;&#10;התיאור נוצר באופן אוטומטי">
            <a:extLst>
              <a:ext uri="{FF2B5EF4-FFF2-40B4-BE49-F238E27FC236}">
                <a16:creationId xmlns:a16="http://schemas.microsoft.com/office/drawing/2014/main" id="{60E09BE7-564C-4729-A5E7-B01C55C7F0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2731745" cy="646331"/>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Green Energy</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767408" y="3107869"/>
            <a:ext cx="5472608" cy="2442464"/>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a:t>
            </a:r>
            <a:r>
              <a:rPr lang="en-US" sz="1600" dirty="0">
                <a:effectLst/>
                <a:latin typeface="Calibri" panose="020F0502020204030204" pitchFamily="34" charset="0"/>
                <a:ea typeface="Calibri" panose="020F0502020204030204" pitchFamily="34" charset="0"/>
                <a:cs typeface="Arial" panose="020B0604020202020204" pitchFamily="34" charset="0"/>
              </a:rPr>
              <a:t> electricity generation by low-pressure water flow in third world countries.</a:t>
            </a: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Solution: </a:t>
            </a:r>
            <a:r>
              <a:rPr lang="en-US" sz="1600" dirty="0">
                <a:effectLst/>
                <a:latin typeface="Calibri" panose="020F0502020204030204" pitchFamily="34" charset="0"/>
                <a:ea typeface="Calibri" panose="020F0502020204030204" pitchFamily="34" charset="0"/>
                <a:cs typeface="Arial" panose="020B0604020202020204" pitchFamily="34" charset="0"/>
              </a:rPr>
              <a:t>Magma developed an efficient magnetic coupling that enabled the customer to complete his product development successfully.</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5616624" cy="830997"/>
          </a:xfrm>
          <a:prstGeom prst="rect">
            <a:avLst/>
          </a:prstGeom>
          <a:noFill/>
        </p:spPr>
        <p:txBody>
          <a:bodyPr wrap="square" rtlCol="1">
            <a:spAutoFit/>
          </a:bodyPr>
          <a:lstStyle/>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1</a:t>
            </a:r>
          </a:p>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(Wind, wave, and hydroelectric energy)</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9" name="גרפיקה 8">
            <a:extLst>
              <a:ext uri="{FF2B5EF4-FFF2-40B4-BE49-F238E27FC236}">
                <a16:creationId xmlns:a16="http://schemas.microsoft.com/office/drawing/2014/main" id="{AD72ED95-A986-41D2-82B5-A4ACE3BCB2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480" y="866954"/>
            <a:ext cx="652606" cy="652606"/>
          </a:xfrm>
          <a:prstGeom prst="rect">
            <a:avLst/>
          </a:prstGeom>
        </p:spPr>
      </p:pic>
    </p:spTree>
    <p:extLst>
      <p:ext uri="{BB962C8B-B14F-4D97-AF65-F5344CB8AC3E}">
        <p14:creationId xmlns:p14="http://schemas.microsoft.com/office/powerpoint/2010/main" val="422984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7E0CFE5-E30F-47DF-B67E-026410C70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 y="0"/>
            <a:ext cx="12170721" cy="6858000"/>
          </a:xfrm>
          <a:prstGeom prst="rect">
            <a:avLst/>
          </a:prstGeom>
        </p:spPr>
      </p:pic>
      <p:sp>
        <p:nvSpPr>
          <p:cNvPr id="12" name="תיבת טקסט 11">
            <a:extLst>
              <a:ext uri="{FF2B5EF4-FFF2-40B4-BE49-F238E27FC236}">
                <a16:creationId xmlns:a16="http://schemas.microsoft.com/office/drawing/2014/main" id="{2242F5B3-3531-4DEA-8358-8EA1F307F25F}"/>
              </a:ext>
            </a:extLst>
          </p:cNvPr>
          <p:cNvSpPr txBox="1"/>
          <p:nvPr/>
        </p:nvSpPr>
        <p:spPr>
          <a:xfrm>
            <a:off x="2168005" y="1054477"/>
            <a:ext cx="2731745" cy="646331"/>
          </a:xfrm>
          <a:prstGeom prst="rect">
            <a:avLst/>
          </a:prstGeom>
          <a:noFill/>
        </p:spPr>
        <p:txBody>
          <a:bodyPr wrap="square" rtlCol="1">
            <a:spAutoFit/>
          </a:bodyPr>
          <a:lstStyle/>
          <a:p>
            <a:pPr algn="l" rtl="0"/>
            <a:r>
              <a:rPr lang="en-US" sz="36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Green Energy</a:t>
            </a:r>
            <a:endParaRPr lang="he-IL" sz="3600" dirty="0">
              <a:solidFill>
                <a:srgbClr val="5BAD57"/>
              </a:solidFill>
            </a:endParaRPr>
          </a:p>
        </p:txBody>
      </p:sp>
      <p:sp>
        <p:nvSpPr>
          <p:cNvPr id="8" name="מלבן 7">
            <a:extLst>
              <a:ext uri="{FF2B5EF4-FFF2-40B4-BE49-F238E27FC236}">
                <a16:creationId xmlns:a16="http://schemas.microsoft.com/office/drawing/2014/main" id="{5FC4383A-FE2A-4B22-97D7-1526201D0AFE}"/>
              </a:ext>
            </a:extLst>
          </p:cNvPr>
          <p:cNvSpPr/>
          <p:nvPr/>
        </p:nvSpPr>
        <p:spPr>
          <a:xfrm>
            <a:off x="1415480" y="1700808"/>
            <a:ext cx="2952328" cy="72008"/>
          </a:xfrm>
          <a:prstGeom prst="rect">
            <a:avLst/>
          </a:prstGeom>
          <a:solidFill>
            <a:srgbClr val="5BA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5C26940-B155-4E56-A96F-E567DBB56955}"/>
              </a:ext>
            </a:extLst>
          </p:cNvPr>
          <p:cNvSpPr txBox="1"/>
          <p:nvPr/>
        </p:nvSpPr>
        <p:spPr>
          <a:xfrm>
            <a:off x="767408" y="3107869"/>
            <a:ext cx="6768752" cy="3393493"/>
          </a:xfrm>
          <a:prstGeom prst="rect">
            <a:avLst/>
          </a:prstGeom>
          <a:noFill/>
        </p:spPr>
        <p:txBody>
          <a:bodyPr wrap="square" rtlCol="1">
            <a:spAutoFit/>
          </a:bodyPr>
          <a:lstStyle/>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Challenge: </a:t>
            </a:r>
            <a:r>
              <a:rPr lang="en-US" sz="1600" dirty="0">
                <a:effectLst/>
                <a:latin typeface="Calibri" panose="020F0502020204030204" pitchFamily="34" charset="0"/>
                <a:ea typeface="Calibri" panose="020F0502020204030204" pitchFamily="34" charset="0"/>
                <a:cs typeface="Arial" panose="020B0604020202020204" pitchFamily="34" charset="0"/>
              </a:rPr>
              <a:t>to avoid scale in large diameter </a:t>
            </a:r>
            <a:r>
              <a:rPr lang="en-US" sz="1600" dirty="0">
                <a:latin typeface="Calibri" panose="020F0502020204030204" pitchFamily="34" charset="0"/>
                <a:ea typeface="Calibri" panose="020F0502020204030204" pitchFamily="34" charset="0"/>
                <a:cs typeface="Arial" panose="020B0604020202020204" pitchFamily="34" charset="0"/>
              </a:rPr>
              <a:t>cooling tower pipes.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en-US" sz="1600" b="1" dirty="0">
                <a:effectLst/>
                <a:latin typeface="Calibri" panose="020F0502020204030204" pitchFamily="34" charset="0"/>
                <a:ea typeface="Calibri" panose="020F0502020204030204" pitchFamily="34" charset="0"/>
                <a:cs typeface="Arial" panose="020B0604020202020204" pitchFamily="34" charset="0"/>
              </a:rPr>
              <a:t> Solution: </a:t>
            </a:r>
            <a:r>
              <a:rPr lang="en-US" sz="1600" dirty="0">
                <a:effectLst/>
                <a:latin typeface="Calibri" panose="020F0502020204030204" pitchFamily="34" charset="0"/>
                <a:ea typeface="Calibri" panose="020F0502020204030204" pitchFamily="34" charset="0"/>
                <a:cs typeface="Arial" panose="020B0604020202020204" pitchFamily="34" charset="0"/>
              </a:rPr>
              <a:t>Special magnetic design based on the </a:t>
            </a:r>
            <a:r>
              <a:rPr lang="en-US" sz="1600" dirty="0" err="1">
                <a:effectLst/>
                <a:latin typeface="Calibri" panose="020F0502020204030204" pitchFamily="34" charset="0"/>
                <a:ea typeface="Calibri" panose="020F0502020204030204" pitchFamily="34" charset="0"/>
                <a:cs typeface="Arial" panose="020B0604020202020204" pitchFamily="34" charset="0"/>
              </a:rPr>
              <a:t>Halbach</a:t>
            </a:r>
            <a:r>
              <a:rPr lang="en-US" sz="1600" dirty="0">
                <a:effectLst/>
                <a:latin typeface="Calibri" panose="020F0502020204030204" pitchFamily="34" charset="0"/>
                <a:ea typeface="Calibri" panose="020F0502020204030204" pitchFamily="34" charset="0"/>
                <a:cs typeface="Arial" panose="020B0604020202020204" pitchFamily="34" charset="0"/>
              </a:rPr>
              <a:t> array, to obtain a maximal magnetic field in a large diameter (12”) </a:t>
            </a:r>
            <a:r>
              <a:rPr lang="en-US" sz="1600" dirty="0">
                <a:latin typeface="Calibri" panose="020F0502020204030204" pitchFamily="34" charset="0"/>
                <a:ea typeface="Calibri" panose="020F0502020204030204" pitchFamily="34" charset="0"/>
                <a:cs typeface="Arial" panose="020B0604020202020204" pitchFamily="34" charset="0"/>
              </a:rPr>
              <a:t>magnetic assembly, involving the</a:t>
            </a:r>
            <a:r>
              <a:rPr lang="en-US" sz="1600" dirty="0">
                <a:effectLst/>
                <a:latin typeface="Calibri" panose="020F0502020204030204" pitchFamily="34" charset="0"/>
                <a:ea typeface="Calibri" panose="020F0502020204030204" pitchFamily="34" charset="0"/>
                <a:cs typeface="Arial" panose="020B0604020202020204" pitchFamily="34" charset="0"/>
              </a:rPr>
              <a:t> use of laser welding.</a:t>
            </a:r>
          </a:p>
          <a:p>
            <a:pPr marL="457200" algn="l" rtl="0">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457200" algn="l" rtl="0">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9" name="תיבת טקסט 18">
            <a:extLst>
              <a:ext uri="{FF2B5EF4-FFF2-40B4-BE49-F238E27FC236}">
                <a16:creationId xmlns:a16="http://schemas.microsoft.com/office/drawing/2014/main" id="{4FDA2BDE-05BB-401D-B6C0-823678FC6FEE}"/>
              </a:ext>
            </a:extLst>
          </p:cNvPr>
          <p:cNvSpPr txBox="1"/>
          <p:nvPr/>
        </p:nvSpPr>
        <p:spPr>
          <a:xfrm>
            <a:off x="1055440" y="1988840"/>
            <a:ext cx="4968552" cy="830997"/>
          </a:xfrm>
          <a:prstGeom prst="rect">
            <a:avLst/>
          </a:prstGeom>
          <a:noFill/>
        </p:spPr>
        <p:txBody>
          <a:bodyPr wrap="square" rtlCol="1">
            <a:spAutoFit/>
          </a:bodyPr>
          <a:lstStyle/>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Customer 2</a:t>
            </a:r>
          </a:p>
          <a:p>
            <a:pPr marL="228600" algn="l" rtl="0">
              <a:spcAft>
                <a:spcPts val="0"/>
              </a:spcAft>
            </a:pPr>
            <a:r>
              <a:rPr lang="en-US" sz="2400" b="1" dirty="0">
                <a:solidFill>
                  <a:srgbClr val="5BAD57"/>
                </a:solidFill>
                <a:effectLst/>
                <a:latin typeface="Calibri" panose="020F0502020204030204" pitchFamily="34" charset="0"/>
                <a:ea typeface="Calibri" panose="020F0502020204030204" pitchFamily="34" charset="0"/>
                <a:cs typeface="Arial" panose="020B0604020202020204" pitchFamily="34" charset="0"/>
              </a:rPr>
              <a:t>(Water treatment)</a:t>
            </a:r>
          </a:p>
        </p:txBody>
      </p:sp>
      <p:pic>
        <p:nvPicPr>
          <p:cNvPr id="23" name="גרפיקה 22">
            <a:extLst>
              <a:ext uri="{FF2B5EF4-FFF2-40B4-BE49-F238E27FC236}">
                <a16:creationId xmlns:a16="http://schemas.microsoft.com/office/drawing/2014/main" id="{A4B7FA58-F0D9-45BE-8CB8-7F750CAC7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6400" y="476672"/>
            <a:ext cx="2053727" cy="1330402"/>
          </a:xfrm>
          <a:prstGeom prst="rect">
            <a:avLst/>
          </a:prstGeom>
        </p:spPr>
      </p:pic>
      <p:pic>
        <p:nvPicPr>
          <p:cNvPr id="9" name="גרפיקה 8">
            <a:extLst>
              <a:ext uri="{FF2B5EF4-FFF2-40B4-BE49-F238E27FC236}">
                <a16:creationId xmlns:a16="http://schemas.microsoft.com/office/drawing/2014/main" id="{AD72ED95-A986-41D2-82B5-A4ACE3BCB2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480" y="866954"/>
            <a:ext cx="652606" cy="652606"/>
          </a:xfrm>
          <a:prstGeom prst="rect">
            <a:avLst/>
          </a:prstGeom>
        </p:spPr>
      </p:pic>
    </p:spTree>
    <p:extLst>
      <p:ext uri="{BB962C8B-B14F-4D97-AF65-F5344CB8AC3E}">
        <p14:creationId xmlns:p14="http://schemas.microsoft.com/office/powerpoint/2010/main" val="138641681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8404</TotalTime>
  <Words>866</Words>
  <Application>Microsoft Office PowerPoint</Application>
  <PresentationFormat>מסך רחב</PresentationFormat>
  <Paragraphs>115</Paragraphs>
  <Slides>18</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18</vt:i4>
      </vt:variant>
    </vt:vector>
  </HeadingPairs>
  <TitlesOfParts>
    <vt:vector size="21" baseType="lpstr">
      <vt:lpstr>Arial</vt:lpstr>
      <vt:lpstr>Calibri</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אורית לשם</dc:creator>
  <cp:lastModifiedBy>User</cp:lastModifiedBy>
  <cp:revision>198</cp:revision>
  <dcterms:created xsi:type="dcterms:W3CDTF">2019-03-10T09:30:43Z</dcterms:created>
  <dcterms:modified xsi:type="dcterms:W3CDTF">2020-07-30T11:33:54Z</dcterms:modified>
</cp:coreProperties>
</file>